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271" r:id="rId3"/>
    <p:sldId id="336" r:id="rId4"/>
    <p:sldId id="335" r:id="rId5"/>
    <p:sldId id="339" r:id="rId6"/>
    <p:sldId id="340" r:id="rId7"/>
    <p:sldId id="274" r:id="rId8"/>
    <p:sldId id="256" r:id="rId9"/>
    <p:sldId id="303" r:id="rId10"/>
    <p:sldId id="305" r:id="rId11"/>
    <p:sldId id="342" r:id="rId12"/>
    <p:sldId id="343" r:id="rId13"/>
    <p:sldId id="344" r:id="rId14"/>
    <p:sldId id="306" r:id="rId15"/>
    <p:sldId id="307" r:id="rId16"/>
    <p:sldId id="308" r:id="rId17"/>
    <p:sldId id="272" r:id="rId18"/>
    <p:sldId id="309" r:id="rId19"/>
    <p:sldId id="310" r:id="rId20"/>
    <p:sldId id="311" r:id="rId21"/>
    <p:sldId id="316" r:id="rId22"/>
    <p:sldId id="318" r:id="rId23"/>
    <p:sldId id="312" r:id="rId24"/>
    <p:sldId id="319" r:id="rId25"/>
    <p:sldId id="320" r:id="rId26"/>
    <p:sldId id="321" r:id="rId27"/>
    <p:sldId id="322" r:id="rId28"/>
    <p:sldId id="323" r:id="rId29"/>
    <p:sldId id="324" r:id="rId30"/>
    <p:sldId id="325" r:id="rId31"/>
    <p:sldId id="326" r:id="rId32"/>
    <p:sldId id="327" r:id="rId33"/>
    <p:sldId id="328" r:id="rId34"/>
    <p:sldId id="330" r:id="rId35"/>
    <p:sldId id="333" r:id="rId36"/>
    <p:sldId id="329" r:id="rId37"/>
    <p:sldId id="332" r:id="rId38"/>
    <p:sldId id="334" r:id="rId39"/>
    <p:sldId id="31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9202"/>
    <a:srgbClr val="000000"/>
    <a:srgbClr val="FFFF99"/>
    <a:srgbClr val="F6B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60" autoAdjust="0"/>
    <p:restoredTop sz="85316" autoAdjust="0"/>
  </p:normalViewPr>
  <p:slideViewPr>
    <p:cSldViewPr snapToGrid="0">
      <p:cViewPr varScale="1">
        <p:scale>
          <a:sx n="77" d="100"/>
          <a:sy n="77" d="100"/>
        </p:scale>
        <p:origin x="1296" y="184"/>
      </p:cViewPr>
      <p:guideLst/>
    </p:cSldViewPr>
  </p:slideViewPr>
  <p:notesTextViewPr>
    <p:cViewPr>
      <p:scale>
        <a:sx n="1" d="1"/>
        <a:sy n="1" d="1"/>
      </p:scale>
      <p:origin x="0" y="0"/>
    </p:cViewPr>
  </p:notesTextViewPr>
  <p:sorterViewPr>
    <p:cViewPr varScale="1">
      <p:scale>
        <a:sx n="1" d="1"/>
        <a:sy n="1" d="1"/>
      </p:scale>
      <p:origin x="0" y="-14292"/>
    </p:cViewPr>
  </p:sorterViewPr>
  <p:notesViewPr>
    <p:cSldViewPr snapToGrid="0">
      <p:cViewPr>
        <p:scale>
          <a:sx n="70" d="100"/>
          <a:sy n="70" d="100"/>
        </p:scale>
        <p:origin x="2538" y="-8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7FAA8-687D-4479-8836-226C42D119EA}" type="datetimeFigureOut">
              <a:rPr lang="en-US" smtClean="0"/>
              <a:t>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504D3D-4B51-4ACF-B1CF-122A2A553E73}" type="slidenum">
              <a:rPr lang="en-US" smtClean="0"/>
              <a:t>‹#›</a:t>
            </a:fld>
            <a:endParaRPr lang="en-US"/>
          </a:p>
        </p:txBody>
      </p:sp>
    </p:spTree>
    <p:extLst>
      <p:ext uri="{BB962C8B-B14F-4D97-AF65-F5344CB8AC3E}">
        <p14:creationId xmlns:p14="http://schemas.microsoft.com/office/powerpoint/2010/main" val="4256342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WELCOME</a:t>
            </a:r>
          </a:p>
          <a:p>
            <a:pPr marL="171450" indent="-171450">
              <a:spcBef>
                <a:spcPts val="600"/>
              </a:spcBef>
              <a:spcAft>
                <a:spcPts val="600"/>
              </a:spcAft>
              <a:buFont typeface="Arial" panose="020B0604020202020204" pitchFamily="34" charset="0"/>
              <a:buChar char="•"/>
            </a:pPr>
            <a:r>
              <a:rPr lang="en-US" dirty="0"/>
              <a:t>Hi, I’m Theo Gilbert-Jamison, with Performance Solutions by Design and in this segment/session we’re talking about “Getting to 90%”.</a:t>
            </a:r>
          </a:p>
          <a:p>
            <a:pPr marL="171450" indent="-171450">
              <a:spcBef>
                <a:spcPts val="600"/>
              </a:spcBef>
              <a:spcAft>
                <a:spcPts val="600"/>
              </a:spcAft>
              <a:buFont typeface="Arial" panose="020B0604020202020204" pitchFamily="34" charset="0"/>
              <a:buChar char="•"/>
            </a:pPr>
            <a:r>
              <a:rPr lang="en-US" dirty="0"/>
              <a:t>In essence, how to achieve and sustain 90% or higher Customer Satisfaction.</a:t>
            </a:r>
          </a:p>
        </p:txBody>
      </p:sp>
      <p:sp>
        <p:nvSpPr>
          <p:cNvPr id="4" name="Slide Number Placeholder 3"/>
          <p:cNvSpPr>
            <a:spLocks noGrp="1"/>
          </p:cNvSpPr>
          <p:nvPr>
            <p:ph type="sldNum" sz="quarter" idx="5"/>
          </p:nvPr>
        </p:nvSpPr>
        <p:spPr/>
        <p:txBody>
          <a:bodyPr/>
          <a:lstStyle/>
          <a:p>
            <a:fld id="{13504D3D-4B51-4ACF-B1CF-122A2A553E73}" type="slidenum">
              <a:rPr lang="en-US" smtClean="0"/>
              <a:t>1</a:t>
            </a:fld>
            <a:endParaRPr lang="en-US"/>
          </a:p>
        </p:txBody>
      </p:sp>
    </p:spTree>
    <p:extLst>
      <p:ext uri="{BB962C8B-B14F-4D97-AF65-F5344CB8AC3E}">
        <p14:creationId xmlns:p14="http://schemas.microsoft.com/office/powerpoint/2010/main" val="1902061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PROGRAM IS NOT</a:t>
            </a:r>
          </a:p>
          <a:p>
            <a:pPr marL="171450" indent="-171450">
              <a:buFont typeface="Arial" panose="020B0604020202020204" pitchFamily="34" charset="0"/>
              <a:buChar char="•"/>
            </a:pPr>
            <a:r>
              <a:rPr lang="en-US" dirty="0"/>
              <a:t>Some CATCHY, 1-size-fits-all approach!</a:t>
            </a:r>
          </a:p>
        </p:txBody>
      </p:sp>
      <p:sp>
        <p:nvSpPr>
          <p:cNvPr id="4" name="Slide Number Placeholder 3"/>
          <p:cNvSpPr>
            <a:spLocks noGrp="1"/>
          </p:cNvSpPr>
          <p:nvPr>
            <p:ph type="sldNum" sz="quarter" idx="5"/>
          </p:nvPr>
        </p:nvSpPr>
        <p:spPr/>
        <p:txBody>
          <a:bodyPr/>
          <a:lstStyle/>
          <a:p>
            <a:fld id="{13504D3D-4B51-4ACF-B1CF-122A2A553E73}" type="slidenum">
              <a:rPr lang="en-US" smtClean="0"/>
              <a:t>10</a:t>
            </a:fld>
            <a:endParaRPr lang="en-US"/>
          </a:p>
        </p:txBody>
      </p:sp>
    </p:spTree>
    <p:extLst>
      <p:ext uri="{BB962C8B-B14F-4D97-AF65-F5344CB8AC3E}">
        <p14:creationId xmlns:p14="http://schemas.microsoft.com/office/powerpoint/2010/main" val="1947263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PROGRAM IS NOT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It is not a ONE TIME webinar or workshop that has no depth or substance</a:t>
            </a:r>
          </a:p>
          <a:p>
            <a:endParaRPr lang="en-US" dirty="0"/>
          </a:p>
        </p:txBody>
      </p:sp>
      <p:sp>
        <p:nvSpPr>
          <p:cNvPr id="4" name="Slide Number Placeholder 3"/>
          <p:cNvSpPr>
            <a:spLocks noGrp="1"/>
          </p:cNvSpPr>
          <p:nvPr>
            <p:ph type="sldNum" sz="quarter" idx="5"/>
          </p:nvPr>
        </p:nvSpPr>
        <p:spPr/>
        <p:txBody>
          <a:bodyPr/>
          <a:lstStyle/>
          <a:p>
            <a:fld id="{13504D3D-4B51-4ACF-B1CF-122A2A553E73}" type="slidenum">
              <a:rPr lang="en-US" smtClean="0"/>
              <a:t>11</a:t>
            </a:fld>
            <a:endParaRPr lang="en-US"/>
          </a:p>
        </p:txBody>
      </p:sp>
    </p:spTree>
    <p:extLst>
      <p:ext uri="{BB962C8B-B14F-4D97-AF65-F5344CB8AC3E}">
        <p14:creationId xmlns:p14="http://schemas.microsoft.com/office/powerpoint/2010/main" val="3515417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PROGRAM IS NOT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it ‘s certainly is not a QUICK FIX, or just about FIXING EMPLOYEES – and not also providing tools and coaching to develop more effective leaders.</a:t>
            </a:r>
          </a:p>
          <a:p>
            <a:endParaRPr lang="en-US" dirty="0"/>
          </a:p>
        </p:txBody>
      </p:sp>
      <p:sp>
        <p:nvSpPr>
          <p:cNvPr id="4" name="Slide Number Placeholder 3"/>
          <p:cNvSpPr>
            <a:spLocks noGrp="1"/>
          </p:cNvSpPr>
          <p:nvPr>
            <p:ph type="sldNum" sz="quarter" idx="5"/>
          </p:nvPr>
        </p:nvSpPr>
        <p:spPr/>
        <p:txBody>
          <a:bodyPr/>
          <a:lstStyle/>
          <a:p>
            <a:fld id="{13504D3D-4B51-4ACF-B1CF-122A2A553E73}" type="slidenum">
              <a:rPr lang="en-US" smtClean="0"/>
              <a:t>12</a:t>
            </a:fld>
            <a:endParaRPr lang="en-US"/>
          </a:p>
        </p:txBody>
      </p:sp>
    </p:spTree>
    <p:extLst>
      <p:ext uri="{BB962C8B-B14F-4D97-AF65-F5344CB8AC3E}">
        <p14:creationId xmlns:p14="http://schemas.microsoft.com/office/powerpoint/2010/main" val="3460723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PROGRAM IS NOT…</a:t>
            </a:r>
          </a:p>
          <a:p>
            <a:pPr marL="171450" indent="-171450">
              <a:spcBef>
                <a:spcPts val="600"/>
              </a:spcBef>
              <a:spcAft>
                <a:spcPts val="600"/>
              </a:spcAft>
              <a:buFont typeface="Arial" panose="020B0604020202020204" pitchFamily="34" charset="0"/>
              <a:buChar char="•"/>
            </a:pPr>
            <a:r>
              <a:rPr lang="en-US" dirty="0"/>
              <a:t>We work closely with leaders who are TIRED of average customer service, showing them how to “Achieve and Sustain 90% (or better) Customer Satisfaction!</a:t>
            </a:r>
          </a:p>
        </p:txBody>
      </p:sp>
      <p:sp>
        <p:nvSpPr>
          <p:cNvPr id="4" name="Slide Number Placeholder 3"/>
          <p:cNvSpPr>
            <a:spLocks noGrp="1"/>
          </p:cNvSpPr>
          <p:nvPr>
            <p:ph type="sldNum" sz="quarter" idx="5"/>
          </p:nvPr>
        </p:nvSpPr>
        <p:spPr/>
        <p:txBody>
          <a:bodyPr/>
          <a:lstStyle/>
          <a:p>
            <a:fld id="{13504D3D-4B51-4ACF-B1CF-122A2A553E73}" type="slidenum">
              <a:rPr lang="en-US" smtClean="0"/>
              <a:t>13</a:t>
            </a:fld>
            <a:endParaRPr lang="en-US"/>
          </a:p>
        </p:txBody>
      </p:sp>
    </p:spTree>
    <p:extLst>
      <p:ext uri="{BB962C8B-B14F-4D97-AF65-F5344CB8AC3E}">
        <p14:creationId xmlns:p14="http://schemas.microsoft.com/office/powerpoint/2010/main" val="2466973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600"/>
              </a:spcBef>
              <a:spcAft>
                <a:spcPts val="600"/>
              </a:spcAft>
              <a:buSzPct val="90000"/>
            </a:pPr>
            <a:r>
              <a:rPr lang="en-US" u="sng" dirty="0">
                <a:latin typeface="Calibri" panose="020F0502020204030204" pitchFamily="34" charset="0"/>
                <a:ea typeface="Calibri" panose="020F0502020204030204" pitchFamily="34" charset="0"/>
              </a:rPr>
              <a:t>THE SYSTEM</a:t>
            </a:r>
          </a:p>
          <a:p>
            <a:pPr marL="171450" marR="0" lvl="0" indent="-171450">
              <a:spcBef>
                <a:spcPts val="600"/>
              </a:spcBef>
              <a:buSzPct val="90000"/>
              <a:buFont typeface="Arial" panose="020B0604020202020204" pitchFamily="34" charset="0"/>
              <a:buChar char="•"/>
            </a:pPr>
            <a:r>
              <a:rPr lang="en-US" sz="1200" dirty="0">
                <a:latin typeface="Calibri" panose="020F0502020204030204" pitchFamily="34" charset="0"/>
                <a:ea typeface="Calibri" panose="020F0502020204030204" pitchFamily="34" charset="0"/>
              </a:rPr>
              <a:t>Our Program has five parts, where…</a:t>
            </a:r>
          </a:p>
          <a:p>
            <a:pPr marL="365760" lvl="1" indent="-171450">
              <a:spcBef>
                <a:spcPts val="600"/>
              </a:spcBef>
              <a:buSzPct val="90000"/>
              <a:buFont typeface="Arial" panose="020B0604020202020204" pitchFamily="34" charset="0"/>
              <a:buChar char="•"/>
            </a:pPr>
            <a:r>
              <a:rPr lang="en-US" dirty="0">
                <a:latin typeface="Calibri" panose="020F0502020204030204" pitchFamily="34" charset="0"/>
                <a:ea typeface="Calibri" panose="020F0502020204030204" pitchFamily="34" charset="0"/>
              </a:rPr>
              <a:t>First we work with you to </a:t>
            </a:r>
            <a:r>
              <a:rPr lang="en-US" u="sng" dirty="0">
                <a:latin typeface="Calibri" panose="020F0502020204030204" pitchFamily="34" charset="0"/>
                <a:ea typeface="Calibri" panose="020F0502020204030204" pitchFamily="34" charset="0"/>
              </a:rPr>
              <a:t>Identify </a:t>
            </a:r>
            <a:r>
              <a:rPr lang="en-US" dirty="0">
                <a:latin typeface="Calibri" panose="020F0502020204030204" pitchFamily="34" charset="0"/>
                <a:ea typeface="Calibri" panose="020F0502020204030204" pitchFamily="34" charset="0"/>
              </a:rPr>
              <a:t> where you are… The current vs. desired state and what success will look like</a:t>
            </a:r>
          </a:p>
          <a:p>
            <a:pPr marL="365760" lvl="1" indent="-171450">
              <a:spcBef>
                <a:spcPts val="600"/>
              </a:spcBef>
              <a:buSzPct val="90000"/>
              <a:buFont typeface="Arial" panose="020B0604020202020204" pitchFamily="34" charset="0"/>
              <a:buChar char="•"/>
            </a:pPr>
            <a:r>
              <a:rPr lang="en-US" dirty="0">
                <a:latin typeface="Calibri" panose="020F0502020204030204" pitchFamily="34" charset="0"/>
                <a:ea typeface="Calibri" panose="020F0502020204030204" pitchFamily="34" charset="0"/>
              </a:rPr>
              <a:t>Next, we </a:t>
            </a:r>
            <a:r>
              <a:rPr lang="en-US" u="sng" dirty="0">
                <a:latin typeface="Calibri" panose="020F0502020204030204" pitchFamily="34" charset="0"/>
                <a:ea typeface="Calibri" panose="020F0502020204030204" pitchFamily="34" charset="0"/>
              </a:rPr>
              <a:t>Conduct</a:t>
            </a:r>
            <a:r>
              <a:rPr lang="en-US"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Service Excellence Gap Analysis™</a:t>
            </a:r>
            <a:r>
              <a:rPr lang="en-US" dirty="0">
                <a:latin typeface="Calibri" panose="020F0502020204030204" pitchFamily="34" charset="0"/>
                <a:ea typeface="Calibri" panose="020F0502020204030204" pitchFamily="34" charset="0"/>
              </a:rPr>
              <a:t> to help you pinpoint gaps in the Customer Experience</a:t>
            </a:r>
          </a:p>
          <a:p>
            <a:pPr marL="365760" lvl="1" indent="-171450">
              <a:spcBef>
                <a:spcPts val="600"/>
              </a:spcBef>
              <a:buSzPct val="90000"/>
              <a:buFont typeface="Arial" panose="020B0604020202020204" pitchFamily="34" charset="0"/>
              <a:buChar char="•"/>
            </a:pPr>
            <a:r>
              <a:rPr lang="en-US" dirty="0">
                <a:latin typeface="Calibri" panose="020F0502020204030204" pitchFamily="34" charset="0"/>
                <a:ea typeface="Calibri" panose="020F0502020204030204" pitchFamily="34" charset="0"/>
              </a:rPr>
              <a:t>Then, we help you </a:t>
            </a:r>
            <a:r>
              <a:rPr lang="en-US" u="sng" dirty="0">
                <a:latin typeface="Calibri" panose="020F0502020204030204" pitchFamily="34" charset="0"/>
                <a:ea typeface="Calibri" panose="020F0502020204030204" pitchFamily="34" charset="0"/>
              </a:rPr>
              <a:t>Devise</a:t>
            </a:r>
            <a:r>
              <a:rPr lang="en-US" dirty="0">
                <a:latin typeface="Calibri" panose="020F0502020204030204" pitchFamily="34" charset="0"/>
                <a:ea typeface="Calibri" panose="020F0502020204030204" pitchFamily="34" charset="0"/>
              </a:rPr>
              <a:t> a sound strategy that will excite leaders; close CX Gaps; and attain rapid results</a:t>
            </a:r>
          </a:p>
          <a:p>
            <a:pPr marL="365760" lvl="1" indent="-171450">
              <a:spcBef>
                <a:spcPts val="600"/>
              </a:spcBef>
              <a:buSzPct val="90000"/>
              <a:buFont typeface="Arial" panose="020B0604020202020204" pitchFamily="34" charset="0"/>
              <a:buChar char="•"/>
            </a:pPr>
            <a:r>
              <a:rPr lang="en-US" dirty="0">
                <a:latin typeface="Calibri" panose="020F0502020204030204" pitchFamily="34" charset="0"/>
                <a:ea typeface="Calibri" panose="020F0502020204030204" pitchFamily="34" charset="0"/>
              </a:rPr>
              <a:t>Next, we help you </a:t>
            </a:r>
            <a:r>
              <a:rPr lang="en-US" u="sng" dirty="0">
                <a:latin typeface="Calibri" panose="020F0502020204030204" pitchFamily="34" charset="0"/>
                <a:ea typeface="Calibri" panose="020F0502020204030204" pitchFamily="34" charset="0"/>
              </a:rPr>
              <a:t>Design</a:t>
            </a:r>
            <a:r>
              <a:rPr lang="en-US" dirty="0">
                <a:latin typeface="Calibri" panose="020F0502020204030204" pitchFamily="34" charset="0"/>
                <a:ea typeface="Calibri" panose="020F0502020204030204" pitchFamily="34" charset="0"/>
              </a:rPr>
              <a:t>, </a:t>
            </a:r>
            <a:r>
              <a:rPr lang="en-US" u="sng" dirty="0">
                <a:latin typeface="Calibri" panose="020F0502020204030204" pitchFamily="34" charset="0"/>
                <a:ea typeface="Calibri" panose="020F0502020204030204" pitchFamily="34" charset="0"/>
              </a:rPr>
              <a:t>Refine</a:t>
            </a:r>
            <a:r>
              <a:rPr lang="en-US" dirty="0">
                <a:latin typeface="Calibri" panose="020F0502020204030204" pitchFamily="34" charset="0"/>
                <a:ea typeface="Calibri" panose="020F0502020204030204" pitchFamily="34" charset="0"/>
              </a:rPr>
              <a:t>, and </a:t>
            </a:r>
            <a:r>
              <a:rPr lang="en-US" u="sng" dirty="0">
                <a:latin typeface="Calibri" panose="020F0502020204030204" pitchFamily="34" charset="0"/>
                <a:ea typeface="Calibri" panose="020F0502020204030204" pitchFamily="34" charset="0"/>
              </a:rPr>
              <a:t>Implement</a:t>
            </a:r>
            <a:r>
              <a:rPr lang="en-US" dirty="0">
                <a:latin typeface="Calibri" panose="020F0502020204030204" pitchFamily="34" charset="0"/>
                <a:ea typeface="Calibri" panose="020F0502020204030204" pitchFamily="34" charset="0"/>
              </a:rPr>
              <a:t> supporting processes that will engage employees, increase customer satisfaction, are sustainable, and will foster an environment of shared accountability in driving excellence</a:t>
            </a:r>
            <a:endParaRPr lang="en-US" dirty="0">
              <a:latin typeface="Open Sans"/>
              <a:ea typeface="Calibri" panose="020F0502020204030204" pitchFamily="34" charset="0"/>
            </a:endParaRPr>
          </a:p>
          <a:p>
            <a:pPr marL="365760" lvl="1" indent="-171450">
              <a:spcBef>
                <a:spcPts val="600"/>
              </a:spcBef>
              <a:buSzPct val="90000"/>
              <a:buFont typeface="Arial" panose="020B0604020202020204" pitchFamily="34" charset="0"/>
              <a:buChar char="•"/>
            </a:pPr>
            <a:r>
              <a:rPr lang="en-US" dirty="0">
                <a:latin typeface="Calibri" panose="020F0502020204030204" pitchFamily="34" charset="0"/>
                <a:ea typeface="Calibri" panose="020F0502020204030204" pitchFamily="34" charset="0"/>
              </a:rPr>
              <a:t>And, ultimately we </a:t>
            </a:r>
            <a:r>
              <a:rPr lang="en-US" u="sng" dirty="0">
                <a:latin typeface="Calibri" panose="020F0502020204030204" pitchFamily="34" charset="0"/>
                <a:ea typeface="Calibri" panose="020F0502020204030204" pitchFamily="34" charset="0"/>
              </a:rPr>
              <a:t>Celebrate</a:t>
            </a:r>
            <a:r>
              <a:rPr lang="en-US" dirty="0">
                <a:latin typeface="Calibri" panose="020F0502020204030204" pitchFamily="34" charset="0"/>
                <a:ea typeface="Calibri" panose="020F0502020204030204" pitchFamily="34" charset="0"/>
              </a:rPr>
              <a:t> Success!</a:t>
            </a:r>
            <a:endParaRPr lang="en-US" dirty="0">
              <a:latin typeface="Open Sans"/>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3504D3D-4B51-4ACF-B1CF-122A2A553E73}" type="slidenum">
              <a:rPr lang="en-US" smtClean="0"/>
              <a:t>14</a:t>
            </a:fld>
            <a:endParaRPr lang="en-US"/>
          </a:p>
        </p:txBody>
      </p:sp>
    </p:spTree>
    <p:extLst>
      <p:ext uri="{BB962C8B-B14F-4D97-AF65-F5344CB8AC3E}">
        <p14:creationId xmlns:p14="http://schemas.microsoft.com/office/powerpoint/2010/main" val="3250523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u="sng" dirty="0">
                <a:solidFill>
                  <a:schemeClr val="tx1">
                    <a:lumMod val="95000"/>
                    <a:lumOff val="5000"/>
                  </a:schemeClr>
                </a:solidFill>
                <a:effectLst/>
                <a:latin typeface="Calibri" panose="020F0502020204030204" pitchFamily="34" charset="0"/>
                <a:ea typeface="Calibri" panose="020F0502020204030204" pitchFamily="34" charset="0"/>
              </a:rPr>
              <a:t>WHAT YOU NEED TO SUCCEED</a:t>
            </a:r>
          </a:p>
          <a:p>
            <a:pPr marL="171450" marR="0" indent="-171450">
              <a:spcBef>
                <a:spcPts val="600"/>
              </a:spcBef>
              <a:spcAft>
                <a:spcPts val="600"/>
              </a:spcAft>
              <a:buFont typeface="Arial" panose="020B0604020202020204" pitchFamily="34" charset="0"/>
              <a:buChar char="•"/>
            </a:pPr>
            <a:r>
              <a:rPr lang="en-US" sz="1200" dirty="0">
                <a:solidFill>
                  <a:schemeClr val="tx1">
                    <a:lumMod val="95000"/>
                    <a:lumOff val="5000"/>
                  </a:schemeClr>
                </a:solidFill>
                <a:effectLst/>
                <a:latin typeface="Calibri" panose="020F0502020204030204" pitchFamily="34" charset="0"/>
                <a:ea typeface="Calibri" panose="020F0502020204030204" pitchFamily="34" charset="0"/>
              </a:rPr>
              <a:t>And, this is also possible for you!  </a:t>
            </a:r>
          </a:p>
          <a:p>
            <a:pPr marL="171450" marR="0" indent="-171450">
              <a:spcBef>
                <a:spcPts val="600"/>
              </a:spcBef>
              <a:spcAft>
                <a:spcPts val="600"/>
              </a:spcAft>
              <a:buFont typeface="Arial" panose="020B0604020202020204" pitchFamily="34" charset="0"/>
              <a:buChar char="•"/>
            </a:pPr>
            <a:r>
              <a:rPr lang="en-US" sz="1200" dirty="0">
                <a:solidFill>
                  <a:schemeClr val="tx1">
                    <a:lumMod val="95000"/>
                    <a:lumOff val="5000"/>
                  </a:schemeClr>
                </a:solidFill>
                <a:effectLst/>
                <a:latin typeface="Calibri" panose="020F0502020204030204" pitchFamily="34" charset="0"/>
                <a:ea typeface="Calibri" panose="020F0502020204030204" pitchFamily="34" charset="0"/>
              </a:rPr>
              <a:t>With my coaching and guidance, you can rapidly achieve success, becoming an even more valued contributor to the success of your organization.</a:t>
            </a:r>
          </a:p>
          <a:p>
            <a:pPr marL="171450" marR="0" indent="-171450">
              <a:spcBef>
                <a:spcPts val="600"/>
              </a:spcBef>
              <a:spcAft>
                <a:spcPts val="600"/>
              </a:spcAft>
              <a:buFont typeface="Arial" panose="020B0604020202020204" pitchFamily="34" charset="0"/>
              <a:buChar char="•"/>
            </a:pPr>
            <a:r>
              <a:rPr lang="en-US" dirty="0">
                <a:solidFill>
                  <a:schemeClr val="tx1">
                    <a:lumMod val="95000"/>
                    <a:lumOff val="5000"/>
                  </a:schemeClr>
                </a:solidFill>
                <a:latin typeface="Calibri" panose="020F0502020204030204" pitchFamily="34" charset="0"/>
              </a:rPr>
              <a:t>Here’s how you’ll start… &lt;NEXT SLIDE&gt;</a:t>
            </a:r>
            <a:endParaRPr lang="en-US" dirty="0">
              <a:solidFill>
                <a:schemeClr val="tx1">
                  <a:lumMod val="95000"/>
                  <a:lumOff val="5000"/>
                </a:schemeClr>
              </a:solidFill>
            </a:endParaRPr>
          </a:p>
        </p:txBody>
      </p:sp>
      <p:sp>
        <p:nvSpPr>
          <p:cNvPr id="4" name="Slide Number Placeholder 3"/>
          <p:cNvSpPr>
            <a:spLocks noGrp="1"/>
          </p:cNvSpPr>
          <p:nvPr>
            <p:ph type="sldNum" sz="quarter" idx="5"/>
          </p:nvPr>
        </p:nvSpPr>
        <p:spPr/>
        <p:txBody>
          <a:bodyPr/>
          <a:lstStyle/>
          <a:p>
            <a:fld id="{13504D3D-4B51-4ACF-B1CF-122A2A553E73}" type="slidenum">
              <a:rPr lang="en-US" smtClean="0"/>
              <a:t>15</a:t>
            </a:fld>
            <a:endParaRPr lang="en-US"/>
          </a:p>
        </p:txBody>
      </p:sp>
    </p:spTree>
    <p:extLst>
      <p:ext uri="{BB962C8B-B14F-4D97-AF65-F5344CB8AC3E}">
        <p14:creationId xmlns:p14="http://schemas.microsoft.com/office/powerpoint/2010/main" val="107853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kumimoji="0" lang="en-US" b="1" i="0" u="sng" strike="noStrike" kern="1200" cap="none" spc="0" normalizeH="0" baseline="0" noProof="0" dirty="0">
                <a:ln>
                  <a:noFill/>
                </a:ln>
                <a:solidFill>
                  <a:prstClr val="black"/>
                </a:solidFill>
                <a:effectLst/>
                <a:uLnTx/>
                <a:uFillTx/>
                <a:ea typeface="Calibri" panose="020F0502020204030204" pitchFamily="34" charset="0"/>
                <a:cs typeface="+mn-cs"/>
              </a:rPr>
              <a:t>STEP ONE</a:t>
            </a:r>
          </a:p>
          <a:p>
            <a:pPr marL="171450" marR="0" lvl="0" indent="-171450" algn="l" defTabSz="914400" rtl="0" eaLnBrk="1" fontAlgn="auto" latinLnBrk="0" hangingPunct="1">
              <a:spcBef>
                <a:spcPts val="0"/>
              </a:spcBef>
              <a:spcAft>
                <a:spcPts val="600"/>
              </a:spcAft>
              <a:buClrTx/>
              <a:buSzTx/>
              <a:buFont typeface="Arial" panose="020B0604020202020204" pitchFamily="34" charset="0"/>
              <a:buChar char="•"/>
              <a:tabLst/>
              <a:defRPr/>
            </a:pPr>
            <a:r>
              <a:rPr lang="en-US" dirty="0">
                <a:solidFill>
                  <a:prstClr val="black"/>
                </a:solidFill>
                <a:ea typeface="Calibri" panose="020F0502020204030204" pitchFamily="34" charset="0"/>
              </a:rPr>
              <a:t>FIRST, y</a:t>
            </a:r>
            <a:r>
              <a:rPr kumimoji="0" lang="en-US" b="0" i="0" u="none" strike="noStrike" kern="1200" cap="none" spc="0" normalizeH="0" baseline="0" noProof="0" dirty="0" err="1">
                <a:ln>
                  <a:noFill/>
                </a:ln>
                <a:solidFill>
                  <a:prstClr val="black"/>
                </a:solidFill>
                <a:effectLst/>
                <a:uLnTx/>
                <a:uFillTx/>
                <a:ea typeface="Calibri" panose="020F0502020204030204" pitchFamily="34" charset="0"/>
                <a:cs typeface="+mn-cs"/>
              </a:rPr>
              <a:t>ou</a:t>
            </a: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mn-cs"/>
              </a:rPr>
              <a:t> need to </a:t>
            </a:r>
            <a:r>
              <a:rPr kumimoji="0" lang="en-US" b="1" i="0" u="none" strike="noStrike" kern="1200" cap="none" spc="0" normalizeH="0" baseline="0" noProof="0" dirty="0">
                <a:ln>
                  <a:noFill/>
                </a:ln>
                <a:solidFill>
                  <a:prstClr val="black"/>
                </a:solidFill>
                <a:effectLst/>
                <a:uLnTx/>
                <a:uFillTx/>
                <a:ea typeface="Calibri" panose="020F0502020204030204" pitchFamily="34" charset="0"/>
                <a:cs typeface="+mn-cs"/>
              </a:rPr>
              <a:t>specify</a:t>
            </a: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mn-cs"/>
              </a:rPr>
              <a:t> what you want to achieve, what’s your </a:t>
            </a:r>
            <a:r>
              <a:rPr kumimoji="0" lang="en-US" b="1" i="0" u="none" strike="noStrike" kern="1200" cap="none" spc="0" normalizeH="0" baseline="0" noProof="0" dirty="0">
                <a:ln>
                  <a:noFill/>
                </a:ln>
                <a:solidFill>
                  <a:prstClr val="black"/>
                </a:solidFill>
                <a:effectLst/>
                <a:uLnTx/>
                <a:uFillTx/>
                <a:ea typeface="Calibri" panose="020F0502020204030204" pitchFamily="34" charset="0"/>
                <a:cs typeface="+mn-cs"/>
              </a:rPr>
              <a:t>vision</a:t>
            </a: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mn-cs"/>
              </a:rPr>
              <a:t> by the end of the program.  And…</a:t>
            </a:r>
          </a:p>
          <a:p>
            <a:pPr marL="548640" lvl="1" indent="-182880">
              <a:spcAft>
                <a:spcPts val="600"/>
              </a:spcAft>
              <a:buFont typeface="Symbol" panose="05050102010706020507" pitchFamily="18" charset="2"/>
              <a:buChar char=""/>
              <a:defRPr/>
            </a:pP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mn-cs"/>
              </a:rPr>
              <a:t>We’ll work together to identify where you are vs. where you want to be</a:t>
            </a:r>
          </a:p>
          <a:p>
            <a:pPr marL="548640" lvl="1" indent="-182880">
              <a:spcAft>
                <a:spcPts val="600"/>
              </a:spcAft>
              <a:buFont typeface="Symbol" panose="05050102010706020507" pitchFamily="18" charset="2"/>
              <a:buChar char=""/>
              <a:defRPr/>
            </a:pP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mn-cs"/>
              </a:rPr>
              <a:t>We’ll work together to determine what success will look like for you</a:t>
            </a:r>
          </a:p>
          <a:p>
            <a:pPr marL="548640" lvl="1" indent="-182880">
              <a:spcAft>
                <a:spcPts val="600"/>
              </a:spcAft>
              <a:buFont typeface="Symbol" panose="05050102010706020507" pitchFamily="18" charset="2"/>
              <a:buChar char=""/>
              <a:defRPr/>
            </a:pP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mn-cs"/>
              </a:rPr>
              <a:t>We’ll determine business objectives </a:t>
            </a:r>
            <a:r>
              <a:rPr kumimoji="0" lang="en-US" b="0" i="1" u="none" strike="noStrike" kern="1200" cap="none" spc="0" normalizeH="0" baseline="0" noProof="0" dirty="0">
                <a:ln>
                  <a:noFill/>
                </a:ln>
                <a:solidFill>
                  <a:prstClr val="black"/>
                </a:solidFill>
                <a:effectLst/>
                <a:uLnTx/>
                <a:uFillTx/>
                <a:ea typeface="Calibri" panose="020F0502020204030204" pitchFamily="34" charset="0"/>
                <a:cs typeface="+mn-cs"/>
              </a:rPr>
              <a:t>(other than customer satisfaction)</a:t>
            </a: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mn-cs"/>
              </a:rPr>
              <a:t> that </a:t>
            </a:r>
            <a:r>
              <a:rPr kumimoji="0" lang="en-US" b="0" i="0" u="none" strike="noStrike" kern="1200" cap="none" spc="0" normalizeH="0" baseline="0" noProof="0" dirty="0">
                <a:ln>
                  <a:noFill/>
                </a:ln>
                <a:solidFill>
                  <a:schemeClr val="tx1">
                    <a:lumMod val="95000"/>
                    <a:lumOff val="5000"/>
                  </a:schemeClr>
                </a:solidFill>
                <a:effectLst/>
                <a:uLnTx/>
                <a:uFillTx/>
                <a:ea typeface="Calibri" panose="020F0502020204030204" pitchFamily="34" charset="0"/>
                <a:cs typeface="+mn-cs"/>
              </a:rPr>
              <a:t>will be positively impacted by this program</a:t>
            </a:r>
          </a:p>
          <a:p>
            <a:pPr marL="171450" indent="-171450">
              <a:spcBef>
                <a:spcPts val="600"/>
              </a:spcBef>
              <a:buFont typeface="Arial" panose="020B0604020202020204" pitchFamily="34" charset="0"/>
              <a:buChar char="•"/>
              <a:defRPr/>
            </a:pPr>
            <a:r>
              <a:rPr kumimoji="0" lang="en-US"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SUMMARY - When you are clear about your current vs. desired state, you can more readily  prioritize work, so that you’re focused on the most important goals.</a:t>
            </a:r>
            <a:endParaRPr kumimoji="0" lang="en-US" b="0" i="0" u="none" strike="noStrike" kern="1200" cap="none" spc="0" normalizeH="0" baseline="0" noProof="0" dirty="0">
              <a:ln>
                <a:noFill/>
              </a:ln>
              <a:solidFill>
                <a:schemeClr val="tx1">
                  <a:lumMod val="95000"/>
                  <a:lumOff val="5000"/>
                </a:schemeClr>
              </a:solidFill>
              <a:effectLst/>
              <a:uLnTx/>
              <a:uFillTx/>
              <a:ea typeface="Calibri" panose="020F0502020204030204" pitchFamily="34" charset="0"/>
              <a:cs typeface="+mn-cs"/>
            </a:endParaRPr>
          </a:p>
          <a:p>
            <a:endParaRPr lang="en-US" dirty="0"/>
          </a:p>
        </p:txBody>
      </p:sp>
      <p:sp>
        <p:nvSpPr>
          <p:cNvPr id="4" name="Slide Number Placeholder 3"/>
          <p:cNvSpPr>
            <a:spLocks noGrp="1"/>
          </p:cNvSpPr>
          <p:nvPr>
            <p:ph type="sldNum" sz="quarter" idx="5"/>
          </p:nvPr>
        </p:nvSpPr>
        <p:spPr/>
        <p:txBody>
          <a:bodyPr/>
          <a:lstStyle/>
          <a:p>
            <a:fld id="{13504D3D-4B51-4ACF-B1CF-122A2A553E73}" type="slidenum">
              <a:rPr lang="en-US" smtClean="0"/>
              <a:t>16</a:t>
            </a:fld>
            <a:endParaRPr lang="en-US"/>
          </a:p>
        </p:txBody>
      </p:sp>
    </p:spTree>
    <p:extLst>
      <p:ext uri="{BB962C8B-B14F-4D97-AF65-F5344CB8AC3E}">
        <p14:creationId xmlns:p14="http://schemas.microsoft.com/office/powerpoint/2010/main" val="3017102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STEP 2</a:t>
            </a:r>
          </a:p>
          <a:p>
            <a:pPr marL="171450" indent="-171450">
              <a:spcBef>
                <a:spcPts val="600"/>
              </a:spcBef>
              <a:buFont typeface="Arial" panose="020B0604020202020204" pitchFamily="34" charset="0"/>
              <a:buChar char="•"/>
            </a:pPr>
            <a:r>
              <a:rPr lang="en-US" dirty="0"/>
              <a:t>TWO - You need to know specifically where gaps </a:t>
            </a:r>
            <a:r>
              <a:rPr lang="en-US" i="1" dirty="0"/>
              <a:t>(that inhibit the achievement of excellence)</a:t>
            </a:r>
            <a:r>
              <a:rPr lang="en-US" dirty="0"/>
              <a:t> exist within the customer experience.</a:t>
            </a:r>
          </a:p>
          <a:p>
            <a:pPr marL="365760" lvl="1" indent="-182880">
              <a:spcBef>
                <a:spcPts val="600"/>
              </a:spcBef>
              <a:buFont typeface="Arial" panose="020B0604020202020204" pitchFamily="34" charset="0"/>
              <a:buChar char="•"/>
            </a:pPr>
            <a:r>
              <a:rPr lang="en-US" dirty="0"/>
              <a:t>Complete The Six Principles of Service Excellence™ </a:t>
            </a:r>
            <a:r>
              <a:rPr lang="en-US" i="1" dirty="0"/>
              <a:t>Pre-work (reading, video, and assessment)</a:t>
            </a:r>
          </a:p>
          <a:p>
            <a:pPr marL="365760" lvl="1" indent="-182880">
              <a:spcBef>
                <a:spcPts val="600"/>
              </a:spcBef>
              <a:buFont typeface="Arial" panose="020B0604020202020204" pitchFamily="34" charset="0"/>
              <a:buChar char="•"/>
            </a:pPr>
            <a:r>
              <a:rPr lang="en-US" dirty="0"/>
              <a:t>Complete our Six Principles of Service Excellence Gap Analysis.</a:t>
            </a:r>
          </a:p>
          <a:p>
            <a:pPr marL="365760" lvl="1" indent="-182880">
              <a:spcBef>
                <a:spcPts val="600"/>
              </a:spcBef>
              <a:buFont typeface="Arial" panose="020B0604020202020204" pitchFamily="34" charset="0"/>
              <a:buChar char="•"/>
            </a:pPr>
            <a:r>
              <a:rPr lang="en-US" dirty="0"/>
              <a:t>We’ll review the findings from your gap analysis together, so you’ll learn or confirm where gaps exist.</a:t>
            </a:r>
          </a:p>
          <a:p>
            <a:pPr marL="171450" indent="-171450">
              <a:spcBef>
                <a:spcPts val="1200"/>
              </a:spcBef>
              <a:buFont typeface="Arial" panose="020B0604020202020204" pitchFamily="34" charset="0"/>
              <a:buChar char="•"/>
            </a:pPr>
            <a:r>
              <a:rPr lang="en-US" dirty="0"/>
              <a:t>SUMMARY - When you are able to pinpoint (with specificity) where gaps exist, you are more likely to devise a clear-cut plan to close them.</a:t>
            </a:r>
          </a:p>
        </p:txBody>
      </p:sp>
      <p:sp>
        <p:nvSpPr>
          <p:cNvPr id="4" name="Slide Number Placeholder 3"/>
          <p:cNvSpPr>
            <a:spLocks noGrp="1"/>
          </p:cNvSpPr>
          <p:nvPr>
            <p:ph type="sldNum" sz="quarter" idx="5"/>
          </p:nvPr>
        </p:nvSpPr>
        <p:spPr/>
        <p:txBody>
          <a:bodyPr/>
          <a:lstStyle/>
          <a:p>
            <a:fld id="{13504D3D-4B51-4ACF-B1CF-122A2A553E73}" type="slidenum">
              <a:rPr lang="en-US" smtClean="0"/>
              <a:t>17</a:t>
            </a:fld>
            <a:endParaRPr lang="en-US"/>
          </a:p>
        </p:txBody>
      </p:sp>
    </p:spTree>
    <p:extLst>
      <p:ext uri="{BB962C8B-B14F-4D97-AF65-F5344CB8AC3E}">
        <p14:creationId xmlns:p14="http://schemas.microsoft.com/office/powerpoint/2010/main" val="1335623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1" fontAlgn="auto" latinLnBrk="0" hangingPunct="1">
              <a:lnSpc>
                <a:spcPct val="111000"/>
              </a:lnSpc>
              <a:spcBef>
                <a:spcPts val="0"/>
              </a:spcBef>
              <a:spcAft>
                <a:spcPts val="600"/>
              </a:spcAft>
              <a:buClrTx/>
              <a:buSzTx/>
              <a:tabLst/>
              <a:defRPr/>
            </a:pPr>
            <a:r>
              <a:rPr kumimoji="0" lang="en-US"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STEP THREE</a:t>
            </a:r>
          </a:p>
          <a:p>
            <a:pPr marL="171450" marR="0" lvl="0" indent="-171450" algn="l" defTabSz="914400" rtl="0" eaLnBrk="1" fontAlgn="auto" latinLnBrk="0" hangingPunct="1">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mn-cs"/>
              </a:rPr>
              <a:t>You need a sound strategy for actively engaging all key stakeholders </a:t>
            </a:r>
            <a:r>
              <a:rPr kumimoji="0" lang="en-US" b="0" i="1" u="none" strike="noStrike" kern="1200" cap="none" spc="0" normalizeH="0" baseline="0" noProof="0" dirty="0">
                <a:ln>
                  <a:noFill/>
                </a:ln>
                <a:solidFill>
                  <a:prstClr val="black"/>
                </a:solidFill>
                <a:effectLst/>
                <a:uLnTx/>
                <a:uFillTx/>
                <a:ea typeface="Calibri" panose="020F0502020204030204" pitchFamily="34" charset="0"/>
                <a:cs typeface="+mn-cs"/>
              </a:rPr>
              <a:t>(board members, leaders, and employees)</a:t>
            </a: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mn-cs"/>
              </a:rPr>
              <a:t> in closing CX gaps to achieve and sustain the desired state.</a:t>
            </a:r>
          </a:p>
          <a:p>
            <a:pPr marL="457200" marR="0" lvl="0" indent="-182880" algn="l" defTabSz="914400" rtl="0" eaLnBrk="1" fontAlgn="auto" latinLnBrk="0" hangingPunct="1">
              <a:spcBef>
                <a:spcPts val="60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mn-cs"/>
              </a:rPr>
              <a:t>We will identify the “root causes” of your CX gaps </a:t>
            </a:r>
            <a:r>
              <a:rPr kumimoji="0" lang="en-US" b="0" i="1" u="none" strike="noStrike" kern="1200" cap="none" spc="0" normalizeH="0" baseline="0" noProof="0" dirty="0">
                <a:ln>
                  <a:noFill/>
                </a:ln>
                <a:solidFill>
                  <a:prstClr val="black"/>
                </a:solidFill>
                <a:effectLst/>
                <a:uLnTx/>
                <a:uFillTx/>
                <a:ea typeface="Calibri" panose="020F0502020204030204" pitchFamily="34" charset="0"/>
                <a:cs typeface="+mn-cs"/>
              </a:rPr>
              <a:t>(i.e., lack of knowledge, expertise, time, resources, processes, tools, motivation, etc.)</a:t>
            </a: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mn-cs"/>
              </a:rPr>
              <a:t> and what’s needed to close them.</a:t>
            </a:r>
          </a:p>
          <a:p>
            <a:pPr marL="457200" marR="0" lvl="0" indent="-182880" algn="l" defTabSz="914400" rtl="0" eaLnBrk="1" fontAlgn="auto" latinLnBrk="0" hangingPunct="1">
              <a:spcBef>
                <a:spcPts val="60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mn-cs"/>
              </a:rPr>
              <a:t>You will select CX team members who will assist and determined what needs to be delegated to them</a:t>
            </a:r>
          </a:p>
          <a:p>
            <a:pPr marL="457200" marR="0" lvl="0" indent="-182880" algn="l" defTabSz="914400" rtl="0" eaLnBrk="1" fontAlgn="auto" latinLnBrk="0" hangingPunct="1">
              <a:spcBef>
                <a:spcPts val="60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mn-cs"/>
              </a:rPr>
              <a:t>You will determine how on-going communication will flow </a:t>
            </a:r>
            <a:r>
              <a:rPr kumimoji="0" lang="en-US" b="0" i="1" u="none" strike="noStrike" kern="1200" cap="none" spc="0" normalizeH="0" baseline="0" noProof="0" dirty="0">
                <a:ln>
                  <a:noFill/>
                </a:ln>
                <a:solidFill>
                  <a:prstClr val="black"/>
                </a:solidFill>
                <a:effectLst/>
                <a:uLnTx/>
                <a:uFillTx/>
                <a:ea typeface="Calibri" panose="020F0502020204030204" pitchFamily="34" charset="0"/>
                <a:cs typeface="+mn-cs"/>
              </a:rPr>
              <a:t>(to all key stakeholders)</a:t>
            </a: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mn-cs"/>
              </a:rPr>
              <a:t> to ensure alignment and buy-in throughout the process.</a:t>
            </a:r>
          </a:p>
          <a:p>
            <a:pPr marL="171450" marR="0" lvl="0" indent="-171450" algn="l" defTabSz="914400" rtl="0" eaLnBrk="1" fontAlgn="auto" latinLnBrk="0" hangingPunct="1">
              <a:spcBef>
                <a:spcPts val="60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mn-cs"/>
              </a:rPr>
              <a:t>SUMMARY - When you learn how to devise a sound CX Strategy that will achieve sustainable results, you’ll also improve communication, alignment, engagement, and shared accountability for success.</a:t>
            </a:r>
          </a:p>
          <a:p>
            <a:endParaRPr lang="en-US" dirty="0"/>
          </a:p>
        </p:txBody>
      </p:sp>
      <p:sp>
        <p:nvSpPr>
          <p:cNvPr id="4" name="Slide Number Placeholder 3"/>
          <p:cNvSpPr>
            <a:spLocks noGrp="1"/>
          </p:cNvSpPr>
          <p:nvPr>
            <p:ph type="sldNum" sz="quarter" idx="5"/>
          </p:nvPr>
        </p:nvSpPr>
        <p:spPr/>
        <p:txBody>
          <a:bodyPr/>
          <a:lstStyle/>
          <a:p>
            <a:fld id="{13504D3D-4B51-4ACF-B1CF-122A2A553E73}" type="slidenum">
              <a:rPr lang="en-US" smtClean="0"/>
              <a:t>18</a:t>
            </a:fld>
            <a:endParaRPr lang="en-US"/>
          </a:p>
        </p:txBody>
      </p:sp>
    </p:spTree>
    <p:extLst>
      <p:ext uri="{BB962C8B-B14F-4D97-AF65-F5344CB8AC3E}">
        <p14:creationId xmlns:p14="http://schemas.microsoft.com/office/powerpoint/2010/main" val="2378280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STEP FOUR</a:t>
            </a:r>
          </a:p>
          <a:p>
            <a:pPr marL="171450" indent="-171450">
              <a:spcBef>
                <a:spcPts val="600"/>
              </a:spcBef>
              <a:spcAft>
                <a:spcPts val="600"/>
              </a:spcAft>
              <a:buFont typeface="Arial" panose="020B0604020202020204" pitchFamily="34" charset="0"/>
              <a:buChar char="•"/>
            </a:pPr>
            <a:r>
              <a:rPr lang="en-US" dirty="0"/>
              <a:t>And, FOUR – You need to Design, Refine, and Implement a set of CX Supporting Processes</a:t>
            </a:r>
          </a:p>
          <a:p>
            <a:pPr marL="365760" lvl="1" indent="-182880">
              <a:spcAft>
                <a:spcPts val="600"/>
              </a:spcAft>
              <a:buFont typeface="Arial" panose="020B0604020202020204" pitchFamily="34" charset="0"/>
              <a:buChar char="•"/>
            </a:pPr>
            <a:r>
              <a:rPr lang="en-US" dirty="0"/>
              <a:t>And, we’ll work together to determine which Supporting Processes need to be develop or customize</a:t>
            </a:r>
          </a:p>
          <a:p>
            <a:pPr marL="365760" lvl="1" indent="-182880">
              <a:spcAft>
                <a:spcPts val="600"/>
              </a:spcAft>
              <a:buFont typeface="Arial" panose="020B0604020202020204" pitchFamily="34" charset="0"/>
              <a:buChar char="•"/>
            </a:pPr>
            <a:r>
              <a:rPr lang="en-US" dirty="0"/>
              <a:t> We’ll determine which processes to delegate to your CX team for development or customization and set timeline for completion.</a:t>
            </a:r>
          </a:p>
          <a:p>
            <a:pPr marL="365760" lvl="1" indent="-182880">
              <a:spcAft>
                <a:spcPts val="600"/>
              </a:spcAft>
              <a:buFont typeface="Arial" panose="020B0604020202020204" pitchFamily="34" charset="0"/>
              <a:buChar char="•"/>
            </a:pPr>
            <a:r>
              <a:rPr lang="en-US" dirty="0"/>
              <a:t>We’ll work with your leaders to implement, refine, and sustain supporting processes.</a:t>
            </a:r>
          </a:p>
          <a:p>
            <a:pPr marL="171450" indent="-171450">
              <a:spcBef>
                <a:spcPts val="600"/>
              </a:spcBef>
              <a:spcAft>
                <a:spcPts val="600"/>
              </a:spcAft>
              <a:buFont typeface="Arial" panose="020B0604020202020204" pitchFamily="34" charset="0"/>
              <a:buChar char="•"/>
            </a:pPr>
            <a:r>
              <a:rPr lang="en-US" dirty="0"/>
              <a:t>SUMMARY - We’ll work together to conceptualize your vision for success, identify CX gaps that are getting in the way, develop and implement supporting processes to close the gaps,  and foster an environment of shared accountability in driving excellence.</a:t>
            </a:r>
          </a:p>
          <a:p>
            <a:endParaRPr lang="en-US" dirty="0"/>
          </a:p>
          <a:p>
            <a:endParaRPr lang="en-US" dirty="0"/>
          </a:p>
        </p:txBody>
      </p:sp>
      <p:sp>
        <p:nvSpPr>
          <p:cNvPr id="4" name="Slide Number Placeholder 3"/>
          <p:cNvSpPr>
            <a:spLocks noGrp="1"/>
          </p:cNvSpPr>
          <p:nvPr>
            <p:ph type="sldNum" sz="quarter" idx="5"/>
          </p:nvPr>
        </p:nvSpPr>
        <p:spPr/>
        <p:txBody>
          <a:bodyPr/>
          <a:lstStyle/>
          <a:p>
            <a:fld id="{13504D3D-4B51-4ACF-B1CF-122A2A553E73}" type="slidenum">
              <a:rPr lang="en-US" smtClean="0"/>
              <a:t>19</a:t>
            </a:fld>
            <a:endParaRPr lang="en-US"/>
          </a:p>
        </p:txBody>
      </p:sp>
    </p:spTree>
    <p:extLst>
      <p:ext uri="{BB962C8B-B14F-4D97-AF65-F5344CB8AC3E}">
        <p14:creationId xmlns:p14="http://schemas.microsoft.com/office/powerpoint/2010/main" val="1221406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OPENING QUESTIONS (1 of 4)</a:t>
            </a:r>
          </a:p>
          <a:p>
            <a:pPr marL="171450" indent="-171450">
              <a:spcBef>
                <a:spcPts val="600"/>
              </a:spcBef>
              <a:spcAft>
                <a:spcPts val="600"/>
              </a:spcAft>
              <a:buFont typeface="Arial" panose="020B0604020202020204" pitchFamily="34" charset="0"/>
              <a:buChar char="•"/>
            </a:pPr>
            <a:r>
              <a:rPr lang="en-US" dirty="0"/>
              <a:t>So, let me start by asking four essential questions…</a:t>
            </a:r>
          </a:p>
          <a:p>
            <a:pPr marL="171450" indent="-171450">
              <a:spcBef>
                <a:spcPts val="600"/>
              </a:spcBef>
              <a:spcAft>
                <a:spcPts val="600"/>
              </a:spcAft>
              <a:buFont typeface="Arial" panose="020B0604020202020204" pitchFamily="34" charset="0"/>
              <a:buChar char="•"/>
            </a:pPr>
            <a:r>
              <a:rPr lang="en-US" dirty="0"/>
              <a:t>One - Does it seem like consistently scoring 90% or higher Customer Satisfaction is unachievable?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Like you’re working harder and harder to improve each year, often left wondering why you’re unable to achieve SUSTAINABLE results?</a:t>
            </a:r>
          </a:p>
          <a:p>
            <a:pPr marL="171450" indent="-171450">
              <a:spcBef>
                <a:spcPts val="60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3504D3D-4B51-4ACF-B1CF-122A2A553E73}" type="slidenum">
              <a:rPr lang="en-US" smtClean="0"/>
              <a:t>2</a:t>
            </a:fld>
            <a:endParaRPr lang="en-US"/>
          </a:p>
        </p:txBody>
      </p:sp>
    </p:spTree>
    <p:extLst>
      <p:ext uri="{BB962C8B-B14F-4D97-AF65-F5344CB8AC3E}">
        <p14:creationId xmlns:p14="http://schemas.microsoft.com/office/powerpoint/2010/main" val="2337783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In essence, we’ll work together from start to finish:</a:t>
            </a:r>
          </a:p>
          <a:p>
            <a:pPr marL="365760" lvl="1" indent="-171450">
              <a:spcBef>
                <a:spcPts val="600"/>
              </a:spcBef>
              <a:buFont typeface="Arial" panose="020B0604020202020204" pitchFamily="34" charset="0"/>
              <a:buChar char="•"/>
              <a:defRPr/>
            </a:pPr>
            <a:r>
              <a:rPr kumimoji="0" lang="en-US"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Conceptualizing your vision for success</a:t>
            </a:r>
          </a:p>
          <a:p>
            <a:pPr marL="365760" lvl="1" indent="-171450">
              <a:spcBef>
                <a:spcPts val="600"/>
              </a:spcBef>
              <a:buFont typeface="Arial" panose="020B0604020202020204" pitchFamily="34" charset="0"/>
              <a:buChar char="•"/>
              <a:defRPr/>
            </a:pPr>
            <a:r>
              <a:rPr kumimoji="0" lang="en-US"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Identifying CX gaps that are getting in the way</a:t>
            </a:r>
          </a:p>
          <a:p>
            <a:pPr marL="365760" lvl="1" indent="-171450">
              <a:spcBef>
                <a:spcPts val="600"/>
              </a:spcBef>
              <a:buFont typeface="Arial" panose="020B0604020202020204" pitchFamily="34" charset="0"/>
              <a:buChar char="•"/>
              <a:defRPr/>
            </a:pPr>
            <a:r>
              <a:rPr lang="en-US" dirty="0">
                <a:solidFill>
                  <a:schemeClr val="tx1">
                    <a:lumMod val="95000"/>
                    <a:lumOff val="5000"/>
                  </a:schemeClr>
                </a:solidFill>
                <a:latin typeface="Calibri" panose="020F0502020204030204" pitchFamily="34" charset="0"/>
                <a:ea typeface="Calibri" panose="020F0502020204030204" pitchFamily="34" charset="0"/>
              </a:rPr>
              <a:t>D</a:t>
            </a:r>
            <a:r>
              <a:rPr kumimoji="0" lang="en-US" b="0" i="0" u="none" strike="noStrike" kern="1200" cap="none" spc="0" normalizeH="0" baseline="0" noProof="0" dirty="0" err="1">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eveloping</a:t>
            </a:r>
            <a:r>
              <a:rPr kumimoji="0" lang="en-US"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 and implementing supporting processes to close the gaps</a:t>
            </a:r>
          </a:p>
          <a:p>
            <a:pPr marL="365760" lvl="1" indent="-171450">
              <a:spcBef>
                <a:spcPts val="600"/>
              </a:spcBef>
              <a:buFont typeface="Arial" panose="020B0604020202020204" pitchFamily="34" charset="0"/>
              <a:buChar char="•"/>
              <a:defRPr/>
            </a:pPr>
            <a:r>
              <a:rPr kumimoji="0" lang="en-US"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AND, and Fostering an environment of shared-accountability in driving excellence.</a:t>
            </a:r>
            <a:endParaRPr kumimoji="0" lang="en-US" b="0" i="0" u="none" strike="noStrike" kern="1200" cap="none" spc="0" normalizeH="0" baseline="0" noProof="0" dirty="0">
              <a:ln>
                <a:noFill/>
              </a:ln>
              <a:solidFill>
                <a:schemeClr val="tx1">
                  <a:lumMod val="95000"/>
                  <a:lumOff val="5000"/>
                </a:schemeClr>
              </a:solidFill>
              <a:effectLst/>
              <a:uLnTx/>
              <a:uFillTx/>
              <a:latin typeface="Open Sans"/>
              <a:ea typeface="Calibri" panose="020F0502020204030204" pitchFamily="34" charset="0"/>
              <a:cs typeface="+mn-cs"/>
            </a:endParaRPr>
          </a:p>
          <a:p>
            <a:endParaRPr lang="en-US" dirty="0"/>
          </a:p>
        </p:txBody>
      </p:sp>
      <p:sp>
        <p:nvSpPr>
          <p:cNvPr id="4" name="Slide Number Placeholder 3"/>
          <p:cNvSpPr>
            <a:spLocks noGrp="1"/>
          </p:cNvSpPr>
          <p:nvPr>
            <p:ph type="sldNum" sz="quarter" idx="5"/>
          </p:nvPr>
        </p:nvSpPr>
        <p:spPr/>
        <p:txBody>
          <a:bodyPr/>
          <a:lstStyle/>
          <a:p>
            <a:fld id="{13504D3D-4B51-4ACF-B1CF-122A2A553E73}" type="slidenum">
              <a:rPr lang="en-US" smtClean="0"/>
              <a:t>20</a:t>
            </a:fld>
            <a:endParaRPr lang="en-US"/>
          </a:p>
        </p:txBody>
      </p:sp>
    </p:spTree>
    <p:extLst>
      <p:ext uri="{BB962C8B-B14F-4D97-AF65-F5344CB8AC3E}">
        <p14:creationId xmlns:p14="http://schemas.microsoft.com/office/powerpoint/2010/main" val="2216716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YOUR BIG OUTCOME</a:t>
            </a:r>
          </a:p>
          <a:p>
            <a:pPr marL="171450" indent="-171450">
              <a:spcBef>
                <a:spcPts val="600"/>
              </a:spcBef>
              <a:spcAft>
                <a:spcPts val="600"/>
              </a:spcAft>
              <a:buFont typeface="Arial" panose="020B0604020202020204" pitchFamily="34" charset="0"/>
              <a:buChar char="•"/>
            </a:pPr>
            <a:r>
              <a:rPr lang="en-US" dirty="0"/>
              <a:t>When we’ve attained all of these steps, success won’t be far away. </a:t>
            </a:r>
          </a:p>
          <a:p>
            <a:pPr marL="171450" indent="-171450">
              <a:spcBef>
                <a:spcPts val="600"/>
              </a:spcBef>
              <a:spcAft>
                <a:spcPts val="600"/>
              </a:spcAft>
              <a:buFont typeface="Arial" panose="020B0604020202020204" pitchFamily="34" charset="0"/>
              <a:buChar char="•"/>
            </a:pPr>
            <a:r>
              <a:rPr lang="en-US" dirty="0"/>
              <a:t>We’ll celebrate milestones all the way to your organization achieving and sustaining 90% (or higher) customer satisfaction.</a:t>
            </a:r>
          </a:p>
        </p:txBody>
      </p:sp>
      <p:sp>
        <p:nvSpPr>
          <p:cNvPr id="4" name="Slide Number Placeholder 3"/>
          <p:cNvSpPr>
            <a:spLocks noGrp="1"/>
          </p:cNvSpPr>
          <p:nvPr>
            <p:ph type="sldNum" sz="quarter" idx="5"/>
          </p:nvPr>
        </p:nvSpPr>
        <p:spPr/>
        <p:txBody>
          <a:bodyPr/>
          <a:lstStyle/>
          <a:p>
            <a:fld id="{13504D3D-4B51-4ACF-B1CF-122A2A553E73}" type="slidenum">
              <a:rPr lang="en-US" smtClean="0"/>
              <a:t>21</a:t>
            </a:fld>
            <a:endParaRPr lang="en-US"/>
          </a:p>
        </p:txBody>
      </p:sp>
    </p:spTree>
    <p:extLst>
      <p:ext uri="{BB962C8B-B14F-4D97-AF65-F5344CB8AC3E}">
        <p14:creationId xmlns:p14="http://schemas.microsoft.com/office/powerpoint/2010/main" val="3477182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CLIENT SUCCESS  STORY (1 of 5)</a:t>
            </a:r>
          </a:p>
          <a:p>
            <a:pPr marL="171450" indent="-171450">
              <a:spcBef>
                <a:spcPts val="600"/>
              </a:spcBef>
              <a:spcAft>
                <a:spcPts val="600"/>
              </a:spcAft>
              <a:buFont typeface="Arial" panose="020B0604020202020204" pitchFamily="34" charset="0"/>
              <a:buChar char="•"/>
            </a:pPr>
            <a:r>
              <a:rPr lang="en-US" dirty="0"/>
              <a:t>So, here are a couple of clients success stories that I’d like to share with you…</a:t>
            </a:r>
          </a:p>
          <a:p>
            <a:pPr marL="171450" indent="-171450">
              <a:spcBef>
                <a:spcPts val="600"/>
              </a:spcBef>
              <a:spcAft>
                <a:spcPts val="600"/>
              </a:spcAft>
              <a:buFont typeface="Arial" panose="020B0604020202020204" pitchFamily="34" charset="0"/>
              <a:buChar char="•"/>
            </a:pPr>
            <a:r>
              <a:rPr lang="en-US" dirty="0"/>
              <a:t>All of these executives were able to raise the bar and elevate the customer experience from average to extraordinary.</a:t>
            </a:r>
          </a:p>
        </p:txBody>
      </p:sp>
      <p:sp>
        <p:nvSpPr>
          <p:cNvPr id="4" name="Slide Number Placeholder 3"/>
          <p:cNvSpPr>
            <a:spLocks noGrp="1"/>
          </p:cNvSpPr>
          <p:nvPr>
            <p:ph type="sldNum" sz="quarter" idx="5"/>
          </p:nvPr>
        </p:nvSpPr>
        <p:spPr/>
        <p:txBody>
          <a:bodyPr/>
          <a:lstStyle/>
          <a:p>
            <a:fld id="{13504D3D-4B51-4ACF-B1CF-122A2A553E73}" type="slidenum">
              <a:rPr lang="en-US" smtClean="0"/>
              <a:t>22</a:t>
            </a:fld>
            <a:endParaRPr lang="en-US"/>
          </a:p>
        </p:txBody>
      </p:sp>
    </p:spTree>
    <p:extLst>
      <p:ext uri="{BB962C8B-B14F-4D97-AF65-F5344CB8AC3E}">
        <p14:creationId xmlns:p14="http://schemas.microsoft.com/office/powerpoint/2010/main" val="2320203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CLIENT SUCCESS  STORY (2 of 5)</a:t>
            </a:r>
          </a:p>
          <a:p>
            <a:endParaRPr lang="en-US" dirty="0"/>
          </a:p>
        </p:txBody>
      </p:sp>
      <p:sp>
        <p:nvSpPr>
          <p:cNvPr id="4" name="Slide Number Placeholder 3"/>
          <p:cNvSpPr>
            <a:spLocks noGrp="1"/>
          </p:cNvSpPr>
          <p:nvPr>
            <p:ph type="sldNum" sz="quarter" idx="5"/>
          </p:nvPr>
        </p:nvSpPr>
        <p:spPr/>
        <p:txBody>
          <a:bodyPr/>
          <a:lstStyle/>
          <a:p>
            <a:fld id="{13504D3D-4B51-4ACF-B1CF-122A2A553E73}" type="slidenum">
              <a:rPr lang="en-US" smtClean="0"/>
              <a:t>23</a:t>
            </a:fld>
            <a:endParaRPr lang="en-US"/>
          </a:p>
        </p:txBody>
      </p:sp>
    </p:spTree>
    <p:extLst>
      <p:ext uri="{BB962C8B-B14F-4D97-AF65-F5344CB8AC3E}">
        <p14:creationId xmlns:p14="http://schemas.microsoft.com/office/powerpoint/2010/main" val="3323742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CLIENT SUCCESS  STORY (3 of 5)</a:t>
            </a:r>
          </a:p>
          <a:p>
            <a:endParaRPr lang="en-US" dirty="0"/>
          </a:p>
        </p:txBody>
      </p:sp>
      <p:sp>
        <p:nvSpPr>
          <p:cNvPr id="4" name="Slide Number Placeholder 3"/>
          <p:cNvSpPr>
            <a:spLocks noGrp="1"/>
          </p:cNvSpPr>
          <p:nvPr>
            <p:ph type="sldNum" sz="quarter" idx="5"/>
          </p:nvPr>
        </p:nvSpPr>
        <p:spPr/>
        <p:txBody>
          <a:bodyPr/>
          <a:lstStyle/>
          <a:p>
            <a:fld id="{13504D3D-4B51-4ACF-B1CF-122A2A553E73}" type="slidenum">
              <a:rPr lang="en-US" smtClean="0"/>
              <a:t>24</a:t>
            </a:fld>
            <a:endParaRPr lang="en-US"/>
          </a:p>
        </p:txBody>
      </p:sp>
    </p:spTree>
    <p:extLst>
      <p:ext uri="{BB962C8B-B14F-4D97-AF65-F5344CB8AC3E}">
        <p14:creationId xmlns:p14="http://schemas.microsoft.com/office/powerpoint/2010/main" val="3780096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CLIENT SUCCESS  STORY (4 of 5)</a:t>
            </a:r>
          </a:p>
          <a:p>
            <a:endParaRPr lang="en-US" dirty="0"/>
          </a:p>
        </p:txBody>
      </p:sp>
      <p:sp>
        <p:nvSpPr>
          <p:cNvPr id="4" name="Slide Number Placeholder 3"/>
          <p:cNvSpPr>
            <a:spLocks noGrp="1"/>
          </p:cNvSpPr>
          <p:nvPr>
            <p:ph type="sldNum" sz="quarter" idx="5"/>
          </p:nvPr>
        </p:nvSpPr>
        <p:spPr/>
        <p:txBody>
          <a:bodyPr/>
          <a:lstStyle/>
          <a:p>
            <a:fld id="{13504D3D-4B51-4ACF-B1CF-122A2A553E73}" type="slidenum">
              <a:rPr lang="en-US" smtClean="0"/>
              <a:t>25</a:t>
            </a:fld>
            <a:endParaRPr lang="en-US"/>
          </a:p>
        </p:txBody>
      </p:sp>
    </p:spTree>
    <p:extLst>
      <p:ext uri="{BB962C8B-B14F-4D97-AF65-F5344CB8AC3E}">
        <p14:creationId xmlns:p14="http://schemas.microsoft.com/office/powerpoint/2010/main" val="2608451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CLIENT SUCCESS  STORY (5 of 5)</a:t>
            </a:r>
          </a:p>
          <a:p>
            <a:endParaRPr lang="en-US" dirty="0"/>
          </a:p>
        </p:txBody>
      </p:sp>
      <p:sp>
        <p:nvSpPr>
          <p:cNvPr id="4" name="Slide Number Placeholder 3"/>
          <p:cNvSpPr>
            <a:spLocks noGrp="1"/>
          </p:cNvSpPr>
          <p:nvPr>
            <p:ph type="sldNum" sz="quarter" idx="5"/>
          </p:nvPr>
        </p:nvSpPr>
        <p:spPr/>
        <p:txBody>
          <a:bodyPr/>
          <a:lstStyle/>
          <a:p>
            <a:fld id="{13504D3D-4B51-4ACF-B1CF-122A2A553E73}" type="slidenum">
              <a:rPr lang="en-US" smtClean="0"/>
              <a:t>26</a:t>
            </a:fld>
            <a:endParaRPr lang="en-US"/>
          </a:p>
        </p:txBody>
      </p:sp>
    </p:spTree>
    <p:extLst>
      <p:ext uri="{BB962C8B-B14F-4D97-AF65-F5344CB8AC3E}">
        <p14:creationId xmlns:p14="http://schemas.microsoft.com/office/powerpoint/2010/main" val="1575890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IDEAL CLIENTS</a:t>
            </a:r>
          </a:p>
          <a:p>
            <a:pPr marL="171450" indent="-171450">
              <a:buFont typeface="Arial" panose="020B0604020202020204" pitchFamily="34" charset="0"/>
              <a:buChar char="•"/>
            </a:pPr>
            <a:r>
              <a:rPr lang="en-US" dirty="0"/>
              <a:t>So, let me tell you who’s an IDEAL PARTICIPANTS for this program…</a:t>
            </a:r>
          </a:p>
        </p:txBody>
      </p:sp>
      <p:sp>
        <p:nvSpPr>
          <p:cNvPr id="4" name="Slide Number Placeholder 3"/>
          <p:cNvSpPr>
            <a:spLocks noGrp="1"/>
          </p:cNvSpPr>
          <p:nvPr>
            <p:ph type="sldNum" sz="quarter" idx="5"/>
          </p:nvPr>
        </p:nvSpPr>
        <p:spPr/>
        <p:txBody>
          <a:bodyPr/>
          <a:lstStyle/>
          <a:p>
            <a:fld id="{13504D3D-4B51-4ACF-B1CF-122A2A553E73}" type="slidenum">
              <a:rPr lang="en-US" smtClean="0"/>
              <a:t>27</a:t>
            </a:fld>
            <a:endParaRPr lang="en-US"/>
          </a:p>
        </p:txBody>
      </p:sp>
    </p:spTree>
    <p:extLst>
      <p:ext uri="{BB962C8B-B14F-4D97-AF65-F5344CB8AC3E}">
        <p14:creationId xmlns:p14="http://schemas.microsoft.com/office/powerpoint/2010/main" val="991649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IDEAL CLIENTS</a:t>
            </a:r>
          </a:p>
          <a:p>
            <a:pPr marL="171450" marR="0" lvl="0" indent="-171450" algn="l" defTabSz="914400" rtl="0" eaLnBrk="1" fontAlgn="auto" latinLnBrk="0" hangingPunct="1">
              <a:lnSpc>
                <a:spcPct val="112000"/>
              </a:lnSpc>
              <a:spcBef>
                <a:spcPts val="600"/>
              </a:spcBef>
              <a:spcAft>
                <a:spcPts val="60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prstClr val="black"/>
                </a:solidFill>
                <a:effectLst/>
                <a:uLnTx/>
                <a:uFillTx/>
                <a:ea typeface="Calibri" panose="020F0502020204030204" pitchFamily="34" charset="0"/>
                <a:cs typeface="+mn-cs"/>
              </a:rPr>
              <a:t>Ideal participants for my program are committed to significantly boosting:  L</a:t>
            </a:r>
            <a:r>
              <a:rPr kumimoji="0" lang="en-US" sz="1100" b="0" i="0" u="none" strike="noStrike" kern="1200" cap="none" spc="0" normalizeH="0" baseline="0" noProof="0" dirty="0">
                <a:ln>
                  <a:noFill/>
                </a:ln>
                <a:solidFill>
                  <a:prstClr val="black"/>
                </a:solidFill>
                <a:effectLst/>
                <a:uLnTx/>
                <a:uFillTx/>
                <a:ea typeface="Calibri" panose="020F0502020204030204" pitchFamily="34" charset="0"/>
                <a:cs typeface="+mn-cs"/>
              </a:rPr>
              <a:t>eadership Effectiveness; Employee Engagement; Customer Service; rand &amp; Community Recognition; and Sales &amp; Profitability.</a:t>
            </a:r>
          </a:p>
          <a:p>
            <a:pPr marL="171450" indent="-171450">
              <a:spcBef>
                <a:spcPts val="600"/>
              </a:spcBef>
              <a:spcAft>
                <a:spcPts val="600"/>
              </a:spcAft>
              <a:buFont typeface="Arial" panose="020B0604020202020204" pitchFamily="34" charset="0"/>
              <a:buChar char="•"/>
            </a:pPr>
            <a:r>
              <a:rPr lang="en-US" sz="1100" dirty="0"/>
              <a:t>And, the most successful participants of my program are serious about customer service, actively engaged, willing to invest their time, eager to learn , and committed to implementing systems and processes that will create long-term success.</a:t>
            </a:r>
          </a:p>
          <a:p>
            <a:endParaRPr lang="en-US" sz="1100" dirty="0"/>
          </a:p>
          <a:p>
            <a:endParaRPr lang="en-US" dirty="0"/>
          </a:p>
        </p:txBody>
      </p:sp>
      <p:sp>
        <p:nvSpPr>
          <p:cNvPr id="4" name="Slide Number Placeholder 3"/>
          <p:cNvSpPr>
            <a:spLocks noGrp="1"/>
          </p:cNvSpPr>
          <p:nvPr>
            <p:ph type="sldNum" sz="quarter" idx="5"/>
          </p:nvPr>
        </p:nvSpPr>
        <p:spPr/>
        <p:txBody>
          <a:bodyPr/>
          <a:lstStyle/>
          <a:p>
            <a:fld id="{13504D3D-4B51-4ACF-B1CF-122A2A553E73}" type="slidenum">
              <a:rPr lang="en-US" smtClean="0"/>
              <a:t>28</a:t>
            </a:fld>
            <a:endParaRPr lang="en-US"/>
          </a:p>
        </p:txBody>
      </p:sp>
    </p:spTree>
    <p:extLst>
      <p:ext uri="{BB962C8B-B14F-4D97-AF65-F5344CB8AC3E}">
        <p14:creationId xmlns:p14="http://schemas.microsoft.com/office/powerpoint/2010/main" val="1424547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defTabSz="914400" rtl="0" eaLnBrk="1" fontAlgn="auto" latinLnBrk="0" hangingPunct="1">
              <a:lnSpc>
                <a:spcPct val="112000"/>
              </a:lnSpc>
              <a:spcBef>
                <a:spcPts val="0"/>
              </a:spcBef>
              <a:spcAft>
                <a:spcPts val="0"/>
              </a:spcAft>
              <a:buClrTx/>
              <a:buSzTx/>
              <a:tabLst/>
              <a:defRPr/>
            </a:pPr>
            <a:r>
              <a:rPr kumimoji="0" lang="en-US"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THE PROGRAM</a:t>
            </a:r>
          </a:p>
          <a:p>
            <a:pPr marL="171450" marR="0" lvl="0" indent="-171450"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pitchFamily="34" charset="0"/>
                <a:ea typeface="Calibri" panose="020F0502020204030204" pitchFamily="34" charset="0"/>
              </a:rPr>
              <a:t>So, what actually is the program that we offer?</a:t>
            </a:r>
          </a:p>
          <a:p>
            <a:pPr marL="171450" marR="0" lvl="0" indent="-171450"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Well, it’s </a:t>
            </a:r>
            <a:r>
              <a:rPr kumimoji="0" lang="en-US"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consulting</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en-US"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coaching</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en-US"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training</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and customization of </a:t>
            </a:r>
            <a:r>
              <a:rPr kumimoji="0" lang="en-US"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systems and processes</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that repeatedly have attain rapid results.</a:t>
            </a:r>
            <a:endParaRPr kumimoji="0" lang="en-US" b="0" i="0" u="none" strike="noStrike" kern="1200" cap="none" spc="0" normalizeH="0" baseline="0" noProof="0" dirty="0">
              <a:ln>
                <a:noFill/>
              </a:ln>
              <a:solidFill>
                <a:prstClr val="black"/>
              </a:solidFill>
              <a:effectLst/>
              <a:uLnTx/>
              <a:uFillTx/>
              <a:latin typeface="Open Sans"/>
              <a:ea typeface="Calibri" panose="020F0502020204030204" pitchFamily="34" charset="0"/>
              <a:cs typeface="+mn-cs"/>
            </a:endParaRPr>
          </a:p>
          <a:p>
            <a:endParaRPr lang="en-US" dirty="0"/>
          </a:p>
        </p:txBody>
      </p:sp>
      <p:sp>
        <p:nvSpPr>
          <p:cNvPr id="4" name="Slide Number Placeholder 3"/>
          <p:cNvSpPr>
            <a:spLocks noGrp="1"/>
          </p:cNvSpPr>
          <p:nvPr>
            <p:ph type="sldNum" sz="quarter" idx="5"/>
          </p:nvPr>
        </p:nvSpPr>
        <p:spPr/>
        <p:txBody>
          <a:bodyPr/>
          <a:lstStyle/>
          <a:p>
            <a:fld id="{13504D3D-4B51-4ACF-B1CF-122A2A553E73}" type="slidenum">
              <a:rPr lang="en-US" smtClean="0"/>
              <a:t>29</a:t>
            </a:fld>
            <a:endParaRPr lang="en-US"/>
          </a:p>
        </p:txBody>
      </p:sp>
    </p:spTree>
    <p:extLst>
      <p:ext uri="{BB962C8B-B14F-4D97-AF65-F5344CB8AC3E}">
        <p14:creationId xmlns:p14="http://schemas.microsoft.com/office/powerpoint/2010/main" val="3746906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defTabSz="914400" rtl="0" eaLnBrk="1" fontAlgn="auto" latinLnBrk="0" hangingPunct="1">
              <a:lnSpc>
                <a:spcPct val="100000"/>
              </a:lnSpc>
              <a:spcBef>
                <a:spcPts val="600"/>
              </a:spcBef>
              <a:spcAft>
                <a:spcPts val="600"/>
              </a:spcAft>
              <a:buClrTx/>
              <a:buSzTx/>
              <a:tabLst/>
              <a:defRPr/>
            </a:pPr>
            <a:r>
              <a:rPr kumimoji="0" lang="en-US" b="1" i="0" u="sng"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Calibri" panose="020F0502020204030204" pitchFamily="34" charset="0"/>
                <a:cs typeface="+mn-cs"/>
              </a:rPr>
              <a:t>OPENING QUESTIONS (2 of 4)</a:t>
            </a:r>
          </a:p>
          <a:p>
            <a:pPr marL="182880" marR="0" lvl="0" indent="-182880"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Calibri" panose="020F0502020204030204" pitchFamily="34" charset="0"/>
                <a:cs typeface="+mn-cs"/>
              </a:rPr>
              <a:t>TWO - Are you often frustrated because your </a:t>
            </a:r>
            <a:r>
              <a:rPr kumimoji="0" lang="en-US" b="1" i="0" u="sng"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mn-cs"/>
              </a:rPr>
              <a:t>bonuses</a:t>
            </a:r>
            <a:r>
              <a:rPr kumimoji="0" lang="en-US"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Calibri" panose="020F0502020204030204" pitchFamily="34" charset="0"/>
                <a:cs typeface="+mn-cs"/>
              </a:rPr>
              <a:t> are smaller due to your team’s inability to consistently hit targeted customer satisfaction scores?</a:t>
            </a:r>
            <a:endParaRPr kumimoji="0" lang="en-US" b="0" i="0" u="none" strike="noStrike" kern="1200" cap="none" spc="0" normalizeH="0" baseline="0" noProof="0" dirty="0">
              <a:ln>
                <a:noFill/>
              </a:ln>
              <a:solidFill>
                <a:prstClr val="black">
                  <a:lumMod val="95000"/>
                  <a:lumOff val="5000"/>
                </a:prstClr>
              </a:solidFill>
              <a:effectLst/>
              <a:uLnTx/>
              <a:uFillTx/>
              <a:latin typeface="Open Sans"/>
              <a:ea typeface="Calibri" panose="020F0502020204030204" pitchFamily="34" charset="0"/>
              <a:cs typeface="+mn-cs"/>
            </a:endParaRPr>
          </a:p>
        </p:txBody>
      </p:sp>
      <p:sp>
        <p:nvSpPr>
          <p:cNvPr id="4" name="Slide Number Placeholder 3"/>
          <p:cNvSpPr>
            <a:spLocks noGrp="1"/>
          </p:cNvSpPr>
          <p:nvPr>
            <p:ph type="sldNum" sz="quarter" idx="5"/>
          </p:nvPr>
        </p:nvSpPr>
        <p:spPr/>
        <p:txBody>
          <a:bodyPr/>
          <a:lstStyle/>
          <a:p>
            <a:fld id="{13504D3D-4B51-4ACF-B1CF-122A2A553E73}" type="slidenum">
              <a:rPr lang="en-US" smtClean="0"/>
              <a:t>3</a:t>
            </a:fld>
            <a:endParaRPr lang="en-US"/>
          </a:p>
        </p:txBody>
      </p:sp>
    </p:spTree>
    <p:extLst>
      <p:ext uri="{BB962C8B-B14F-4D97-AF65-F5344CB8AC3E}">
        <p14:creationId xmlns:p14="http://schemas.microsoft.com/office/powerpoint/2010/main" val="184442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THE PROGRAM</a:t>
            </a:r>
          </a:p>
          <a:p>
            <a:pPr marL="171450" indent="-171450">
              <a:spcBef>
                <a:spcPts val="600"/>
              </a:spcBef>
              <a:buFont typeface="Arial" panose="020B0604020202020204" pitchFamily="34" charset="0"/>
              <a:buChar char="•"/>
            </a:pPr>
            <a:r>
              <a:rPr lang="en-US" dirty="0"/>
              <a:t>The focus of the program is to:</a:t>
            </a:r>
          </a:p>
          <a:p>
            <a:pPr marL="365760" lvl="1" indent="-182880">
              <a:spcBef>
                <a:spcPts val="600"/>
              </a:spcBef>
              <a:buFont typeface="Arial" panose="020B0604020202020204" pitchFamily="34" charset="0"/>
              <a:buChar char="•"/>
            </a:pPr>
            <a:r>
              <a:rPr lang="en-US" dirty="0"/>
              <a:t>Help you identify CX Gaps and barriers to success</a:t>
            </a:r>
          </a:p>
          <a:p>
            <a:pPr marL="365760" lvl="1" indent="-182880">
              <a:spcBef>
                <a:spcPts val="600"/>
              </a:spcBef>
              <a:buFont typeface="Arial" panose="020B0604020202020204" pitchFamily="34" charset="0"/>
              <a:buChar char="•"/>
            </a:pPr>
            <a:r>
              <a:rPr lang="en-US" dirty="0"/>
              <a:t>Devise a sound strategy to close gaps</a:t>
            </a:r>
          </a:p>
          <a:p>
            <a:pPr marL="365760" lvl="1" indent="-182880">
              <a:spcBef>
                <a:spcPts val="600"/>
              </a:spcBef>
              <a:buFont typeface="Arial" panose="020B0604020202020204" pitchFamily="34" charset="0"/>
              <a:buChar char="•"/>
            </a:pPr>
            <a:r>
              <a:rPr lang="en-US" dirty="0"/>
              <a:t>Implement sustainable systems and processes</a:t>
            </a:r>
          </a:p>
          <a:p>
            <a:pPr marL="365760" lvl="1" indent="-182880">
              <a:spcBef>
                <a:spcPts val="600"/>
              </a:spcBef>
              <a:buFont typeface="Arial" panose="020B0604020202020204" pitchFamily="34" charset="0"/>
              <a:buChar char="•"/>
            </a:pPr>
            <a:r>
              <a:rPr lang="en-US" dirty="0"/>
              <a:t>Foster an environment of shared accountability for driving excellence</a:t>
            </a:r>
          </a:p>
          <a:p>
            <a:endParaRPr lang="en-US" dirty="0"/>
          </a:p>
        </p:txBody>
      </p:sp>
      <p:sp>
        <p:nvSpPr>
          <p:cNvPr id="4" name="Slide Number Placeholder 3"/>
          <p:cNvSpPr>
            <a:spLocks noGrp="1"/>
          </p:cNvSpPr>
          <p:nvPr>
            <p:ph type="sldNum" sz="quarter" idx="5"/>
          </p:nvPr>
        </p:nvSpPr>
        <p:spPr/>
        <p:txBody>
          <a:bodyPr/>
          <a:lstStyle/>
          <a:p>
            <a:fld id="{13504D3D-4B51-4ACF-B1CF-122A2A553E73}" type="slidenum">
              <a:rPr lang="en-US" smtClean="0"/>
              <a:t>30</a:t>
            </a:fld>
            <a:endParaRPr lang="en-US"/>
          </a:p>
        </p:txBody>
      </p:sp>
    </p:spTree>
    <p:extLst>
      <p:ext uri="{BB962C8B-B14F-4D97-AF65-F5344CB8AC3E}">
        <p14:creationId xmlns:p14="http://schemas.microsoft.com/office/powerpoint/2010/main" val="16914094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THE PROGRAM</a:t>
            </a:r>
          </a:p>
          <a:p>
            <a:pPr marL="171450" indent="-171450">
              <a:buFont typeface="Arial" panose="020B0604020202020204" pitchFamily="34" charset="0"/>
              <a:buChar char="•"/>
            </a:pPr>
            <a:r>
              <a:rPr lang="en-US" dirty="0"/>
              <a:t>Components of the Program:</a:t>
            </a:r>
          </a:p>
          <a:p>
            <a:pPr marL="365760" lvl="1" indent="-182880">
              <a:spcBef>
                <a:spcPts val="600"/>
              </a:spcBef>
              <a:buFont typeface="Arial" panose="020B0604020202020204" pitchFamily="34" charset="0"/>
              <a:buChar char="•"/>
            </a:pPr>
            <a:r>
              <a:rPr lang="en-US" dirty="0"/>
              <a:t>Introductory Interview</a:t>
            </a:r>
          </a:p>
          <a:p>
            <a:pPr marL="365760" lvl="1" indent="-182880">
              <a:spcBef>
                <a:spcPts val="600"/>
              </a:spcBef>
              <a:buFont typeface="Arial" panose="020B0604020202020204" pitchFamily="34" charset="0"/>
              <a:buChar char="•"/>
            </a:pPr>
            <a:r>
              <a:rPr lang="en-US" dirty="0"/>
              <a:t>Gap Analysis</a:t>
            </a:r>
          </a:p>
          <a:p>
            <a:pPr marL="365760" lvl="1" indent="-182880">
              <a:spcBef>
                <a:spcPts val="600"/>
              </a:spcBef>
              <a:buFont typeface="Arial" panose="020B0604020202020204" pitchFamily="34" charset="0"/>
              <a:buChar char="•"/>
            </a:pPr>
            <a:r>
              <a:rPr lang="en-US" dirty="0"/>
              <a:t>1-on-1 Strategy Sessions, with agreed upon assignments between meetings</a:t>
            </a:r>
          </a:p>
          <a:p>
            <a:pPr marL="365760" lvl="1" indent="-182880">
              <a:spcBef>
                <a:spcPts val="600"/>
              </a:spcBef>
              <a:buFont typeface="Arial" panose="020B0604020202020204" pitchFamily="34" charset="0"/>
              <a:buChar char="•"/>
            </a:pPr>
            <a:r>
              <a:rPr lang="en-US" dirty="0"/>
              <a:t>Group Collaboration Call to address questions, celebrate successes, and share best practices</a:t>
            </a:r>
          </a:p>
          <a:p>
            <a:pPr marL="365760" lvl="1" indent="-182880">
              <a:spcBef>
                <a:spcPts val="600"/>
              </a:spcBef>
              <a:buFont typeface="Arial" panose="020B0604020202020204" pitchFamily="34" charset="0"/>
              <a:buChar char="•"/>
            </a:pPr>
            <a:r>
              <a:rPr lang="en-US" dirty="0"/>
              <a:t>Accountability Partner Meetings </a:t>
            </a:r>
          </a:p>
          <a:p>
            <a:pPr marL="365760" lvl="1" indent="-182880">
              <a:spcBef>
                <a:spcPts val="600"/>
              </a:spcBef>
              <a:buFont typeface="Arial" panose="020B0604020202020204" pitchFamily="34" charset="0"/>
              <a:buChar char="•"/>
            </a:pPr>
            <a:r>
              <a:rPr lang="en-US" dirty="0"/>
              <a:t>Access to comprehensive library of training tools, videos, job aids, and other resources</a:t>
            </a:r>
          </a:p>
        </p:txBody>
      </p:sp>
      <p:sp>
        <p:nvSpPr>
          <p:cNvPr id="4" name="Slide Number Placeholder 3"/>
          <p:cNvSpPr>
            <a:spLocks noGrp="1"/>
          </p:cNvSpPr>
          <p:nvPr>
            <p:ph type="sldNum" sz="quarter" idx="5"/>
          </p:nvPr>
        </p:nvSpPr>
        <p:spPr/>
        <p:txBody>
          <a:bodyPr/>
          <a:lstStyle/>
          <a:p>
            <a:fld id="{13504D3D-4B51-4ACF-B1CF-122A2A553E73}" type="slidenum">
              <a:rPr lang="en-US" smtClean="0"/>
              <a:t>31</a:t>
            </a:fld>
            <a:endParaRPr lang="en-US"/>
          </a:p>
        </p:txBody>
      </p:sp>
    </p:spTree>
    <p:extLst>
      <p:ext uri="{BB962C8B-B14F-4D97-AF65-F5344CB8AC3E}">
        <p14:creationId xmlns:p14="http://schemas.microsoft.com/office/powerpoint/2010/main" val="17878373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PROGRAM SUMMARY</a:t>
            </a:r>
          </a:p>
          <a:p>
            <a:pPr marL="171450" indent="-171450">
              <a:spcBef>
                <a:spcPts val="600"/>
              </a:spcBef>
              <a:spcAft>
                <a:spcPts val="600"/>
              </a:spcAft>
              <a:buFont typeface="Arial" panose="020B0604020202020204" pitchFamily="34" charset="0"/>
              <a:buChar char="•"/>
            </a:pPr>
            <a:r>
              <a:rPr lang="en-US" sz="1100" dirty="0"/>
              <a:t>We will complete an introductory interview (60-minutes) to get to know each other, share backgrounds, and so I can learn more about your unique desires and challenges.</a:t>
            </a:r>
          </a:p>
          <a:p>
            <a:pPr marL="171450" indent="-171450">
              <a:spcBef>
                <a:spcPts val="600"/>
              </a:spcBef>
              <a:spcAft>
                <a:spcPts val="600"/>
              </a:spcAft>
              <a:buFont typeface="Arial" panose="020B0604020202020204" pitchFamily="34" charset="0"/>
              <a:buChar char="•"/>
            </a:pPr>
            <a:r>
              <a:rPr lang="en-US" sz="1100" dirty="0"/>
              <a:t>You will complete our Service Excellence Gap Analysis™ to pinpoint specific gaps that we need to focus on to ensure success. </a:t>
            </a:r>
          </a:p>
          <a:p>
            <a:pPr marL="171450" indent="-171450">
              <a:spcBef>
                <a:spcPts val="600"/>
              </a:spcBef>
              <a:spcAft>
                <a:spcPts val="600"/>
              </a:spcAft>
              <a:buFont typeface="Arial" panose="020B0604020202020204" pitchFamily="34" charset="0"/>
              <a:buChar char="•"/>
            </a:pPr>
            <a:r>
              <a:rPr lang="en-US" sz="1100" dirty="0"/>
              <a:t>We’ll meet once a month for 1-on-1 Strategy Sessions to devise your action plan, develop and customize supporting processes, and work together through the implementation process. </a:t>
            </a:r>
          </a:p>
          <a:p>
            <a:pPr marL="171450" indent="-171450">
              <a:spcBef>
                <a:spcPts val="600"/>
              </a:spcBef>
              <a:spcAft>
                <a:spcPts val="600"/>
              </a:spcAft>
              <a:buFont typeface="Arial" panose="020B0604020202020204" pitchFamily="34" charset="0"/>
              <a:buChar char="•"/>
            </a:pPr>
            <a:r>
              <a:rPr lang="en-US" sz="1100" dirty="0"/>
              <a:t>You’ll be part of our Monthly Group Collaboration Calls, with like-minded leaders who are also focused on achieving similar goals and can provide perspective, insight, and new ideas to overcome challenges. </a:t>
            </a:r>
          </a:p>
          <a:p>
            <a:pPr marL="171450" indent="-171450">
              <a:spcBef>
                <a:spcPts val="600"/>
              </a:spcBef>
              <a:spcAft>
                <a:spcPts val="600"/>
              </a:spcAft>
              <a:buFont typeface="Arial" panose="020B0604020202020204" pitchFamily="34" charset="0"/>
              <a:buChar char="•"/>
            </a:pPr>
            <a:r>
              <a:rPr lang="en-US" sz="1100" dirty="0"/>
              <a:t>You’ll be paired with an Accountability Partner and meet quarterly to share insight on achieving your goals on a deeper level. </a:t>
            </a:r>
          </a:p>
          <a:p>
            <a:pPr marL="171450" indent="-171450">
              <a:spcBef>
                <a:spcPts val="600"/>
              </a:spcBef>
              <a:spcAft>
                <a:spcPts val="600"/>
              </a:spcAft>
              <a:buFont typeface="Arial" panose="020B0604020202020204" pitchFamily="34" charset="0"/>
              <a:buChar char="•"/>
            </a:pPr>
            <a:r>
              <a:rPr lang="en-US" sz="1100" dirty="0"/>
              <a:t>You’ll have unlimited access to our expansive library of CX training resources, checklists, audits, assessments, online courses, and videos – so you don’t have to start from scratch in developing your supporting processes.</a:t>
            </a:r>
          </a:p>
          <a:p>
            <a:endParaRPr lang="en-US" dirty="0"/>
          </a:p>
        </p:txBody>
      </p:sp>
      <p:sp>
        <p:nvSpPr>
          <p:cNvPr id="4" name="Slide Number Placeholder 3"/>
          <p:cNvSpPr>
            <a:spLocks noGrp="1"/>
          </p:cNvSpPr>
          <p:nvPr>
            <p:ph type="sldNum" sz="quarter" idx="5"/>
          </p:nvPr>
        </p:nvSpPr>
        <p:spPr/>
        <p:txBody>
          <a:bodyPr/>
          <a:lstStyle/>
          <a:p>
            <a:fld id="{13504D3D-4B51-4ACF-B1CF-122A2A553E73}" type="slidenum">
              <a:rPr lang="en-US" smtClean="0"/>
              <a:t>32</a:t>
            </a:fld>
            <a:endParaRPr lang="en-US"/>
          </a:p>
        </p:txBody>
      </p:sp>
    </p:spTree>
    <p:extLst>
      <p:ext uri="{BB962C8B-B14F-4D97-AF65-F5344CB8AC3E}">
        <p14:creationId xmlns:p14="http://schemas.microsoft.com/office/powerpoint/2010/main" val="11049077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TIME COMMITMENT</a:t>
            </a:r>
          </a:p>
          <a:p>
            <a:pPr marL="171450" indent="-171450">
              <a:spcBef>
                <a:spcPts val="600"/>
              </a:spcBef>
              <a:spcAft>
                <a:spcPts val="600"/>
              </a:spcAft>
              <a:buFont typeface="Arial" panose="020B0604020202020204" pitchFamily="34" charset="0"/>
              <a:buChar char="•"/>
            </a:pPr>
            <a:r>
              <a:rPr lang="en-US" dirty="0"/>
              <a:t>The time commitment for this program is 6-8 months.</a:t>
            </a:r>
          </a:p>
          <a:p>
            <a:pPr marL="171450" indent="-171450">
              <a:spcBef>
                <a:spcPts val="600"/>
              </a:spcBef>
              <a:spcAft>
                <a:spcPts val="600"/>
              </a:spcAft>
              <a:buFont typeface="Arial" panose="020B0604020202020204" pitchFamily="34" charset="0"/>
              <a:buChar char="•"/>
            </a:pPr>
            <a:r>
              <a:rPr lang="en-US" dirty="0"/>
              <a:t>With that said, many potential clients often ask – why does it take the time and/or work that it does?</a:t>
            </a:r>
          </a:p>
        </p:txBody>
      </p:sp>
      <p:sp>
        <p:nvSpPr>
          <p:cNvPr id="4" name="Slide Number Placeholder 3"/>
          <p:cNvSpPr>
            <a:spLocks noGrp="1"/>
          </p:cNvSpPr>
          <p:nvPr>
            <p:ph type="sldNum" sz="quarter" idx="5"/>
          </p:nvPr>
        </p:nvSpPr>
        <p:spPr/>
        <p:txBody>
          <a:bodyPr/>
          <a:lstStyle/>
          <a:p>
            <a:fld id="{13504D3D-4B51-4ACF-B1CF-122A2A553E73}" type="slidenum">
              <a:rPr lang="en-US" smtClean="0"/>
              <a:t>33</a:t>
            </a:fld>
            <a:endParaRPr lang="en-US"/>
          </a:p>
        </p:txBody>
      </p:sp>
    </p:spTree>
    <p:extLst>
      <p:ext uri="{BB962C8B-B14F-4D97-AF65-F5344CB8AC3E}">
        <p14:creationId xmlns:p14="http://schemas.microsoft.com/office/powerpoint/2010/main" val="2184086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THE COMMITMENT</a:t>
            </a:r>
          </a:p>
          <a:p>
            <a:pPr marL="171450" indent="-171450">
              <a:spcBef>
                <a:spcPts val="600"/>
              </a:spcBef>
              <a:spcAft>
                <a:spcPts val="600"/>
              </a:spcAft>
              <a:buFont typeface="Arial" panose="020B0604020202020204" pitchFamily="34" charset="0"/>
              <a:buChar char="•"/>
            </a:pPr>
            <a:r>
              <a:rPr lang="en-US" dirty="0"/>
              <a:t>Creating a culture of excellence is a journey, not a destination! </a:t>
            </a:r>
          </a:p>
          <a:p>
            <a:pPr marL="171450" indent="-171450">
              <a:spcBef>
                <a:spcPts val="600"/>
              </a:spcBef>
              <a:spcAft>
                <a:spcPts val="600"/>
              </a:spcAft>
              <a:buFont typeface="Arial" panose="020B0604020202020204" pitchFamily="34" charset="0"/>
              <a:buChar char="•"/>
            </a:pPr>
            <a:r>
              <a:rPr lang="en-US" dirty="0"/>
              <a:t>And on this journey, you will be learning new ideas, overcoming hidden barriers, and implementing proven practices that have helped renowned organizations achieve sustainable success. </a:t>
            </a:r>
          </a:p>
          <a:p>
            <a:pPr marL="171450" indent="-171450">
              <a:spcBef>
                <a:spcPts val="600"/>
              </a:spcBef>
              <a:spcAft>
                <a:spcPts val="600"/>
              </a:spcAft>
              <a:buFont typeface="Arial" panose="020B0604020202020204" pitchFamily="34" charset="0"/>
              <a:buChar char="•"/>
            </a:pPr>
            <a:r>
              <a:rPr lang="en-US" dirty="0"/>
              <a:t>Recognizing new ideas and hidden barriers are easy. </a:t>
            </a:r>
          </a:p>
          <a:p>
            <a:pPr marL="171450" indent="-171450">
              <a:spcBef>
                <a:spcPts val="600"/>
              </a:spcBef>
              <a:spcAft>
                <a:spcPts val="600"/>
              </a:spcAft>
              <a:buFont typeface="Arial" panose="020B0604020202020204" pitchFamily="34" charset="0"/>
              <a:buChar char="•"/>
            </a:pPr>
            <a:r>
              <a:rPr lang="en-US" dirty="0"/>
              <a:t>However, IMPLEMENTATION is the Bear, and requires a comprehensive approach to ensure you don’t slowly slip back in to old, bad habits.</a:t>
            </a:r>
          </a:p>
          <a:p>
            <a:endParaRPr lang="en-US" dirty="0"/>
          </a:p>
        </p:txBody>
      </p:sp>
      <p:sp>
        <p:nvSpPr>
          <p:cNvPr id="4" name="Slide Number Placeholder 3"/>
          <p:cNvSpPr>
            <a:spLocks noGrp="1"/>
          </p:cNvSpPr>
          <p:nvPr>
            <p:ph type="sldNum" sz="quarter" idx="5"/>
          </p:nvPr>
        </p:nvSpPr>
        <p:spPr/>
        <p:txBody>
          <a:bodyPr/>
          <a:lstStyle/>
          <a:p>
            <a:fld id="{13504D3D-4B51-4ACF-B1CF-122A2A553E73}" type="slidenum">
              <a:rPr lang="en-US" smtClean="0"/>
              <a:t>34</a:t>
            </a:fld>
            <a:endParaRPr lang="en-US"/>
          </a:p>
        </p:txBody>
      </p:sp>
    </p:spTree>
    <p:extLst>
      <p:ext uri="{BB962C8B-B14F-4D97-AF65-F5344CB8AC3E}">
        <p14:creationId xmlns:p14="http://schemas.microsoft.com/office/powerpoint/2010/main" val="407569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THE DIFFERENCE</a:t>
            </a:r>
          </a:p>
          <a:p>
            <a:pPr marL="171450" indent="-171450">
              <a:spcBef>
                <a:spcPts val="600"/>
              </a:spcBef>
              <a:spcAft>
                <a:spcPts val="600"/>
              </a:spcAft>
              <a:buFont typeface="Arial" panose="020B0604020202020204" pitchFamily="34" charset="0"/>
              <a:buChar char="•"/>
            </a:pPr>
            <a:r>
              <a:rPr lang="en-US" dirty="0"/>
              <a:t>So, the question often asked is “What’s the difference in your program compared to others?</a:t>
            </a:r>
          </a:p>
          <a:p>
            <a:pPr marL="171450" indent="-171450">
              <a:spcBef>
                <a:spcPts val="600"/>
              </a:spcBef>
              <a:spcAft>
                <a:spcPts val="600"/>
              </a:spcAft>
              <a:buFont typeface="Arial" panose="020B0604020202020204" pitchFamily="34" charset="0"/>
              <a:buChar char="•"/>
            </a:pPr>
            <a:r>
              <a:rPr lang="en-US" dirty="0"/>
              <a:t>Why is this program better?</a:t>
            </a:r>
          </a:p>
          <a:p>
            <a:pPr marL="171450" indent="-171450">
              <a:spcBef>
                <a:spcPts val="600"/>
              </a:spcBef>
              <a:spcAft>
                <a:spcPts val="600"/>
              </a:spcAft>
              <a:buFont typeface="Arial" panose="020B0604020202020204" pitchFamily="34" charset="0"/>
              <a:buChar char="•"/>
            </a:pPr>
            <a:r>
              <a:rPr lang="en-US" dirty="0"/>
              <a:t>And, the answer is that -- this is not some fancy “off-the-shelf” program, where we implement the exact same strategies over-and-over, only changing out company logos with each engagement. </a:t>
            </a:r>
          </a:p>
          <a:p>
            <a:pPr marL="171450" indent="-171450">
              <a:spcBef>
                <a:spcPts val="600"/>
              </a:spcBef>
              <a:spcAft>
                <a:spcPts val="600"/>
              </a:spcAft>
              <a:buFont typeface="Arial" panose="020B0604020202020204" pitchFamily="34" charset="0"/>
              <a:buChar char="•"/>
            </a:pPr>
            <a:r>
              <a:rPr lang="en-US" dirty="0"/>
              <a:t>This program is customized to focus on your specific challenges, with relevant answers that address resolving and eliminating problematic issues unique to your organization. </a:t>
            </a:r>
          </a:p>
        </p:txBody>
      </p:sp>
      <p:sp>
        <p:nvSpPr>
          <p:cNvPr id="4" name="Slide Number Placeholder 3"/>
          <p:cNvSpPr>
            <a:spLocks noGrp="1"/>
          </p:cNvSpPr>
          <p:nvPr>
            <p:ph type="sldNum" sz="quarter" idx="5"/>
          </p:nvPr>
        </p:nvSpPr>
        <p:spPr/>
        <p:txBody>
          <a:bodyPr/>
          <a:lstStyle/>
          <a:p>
            <a:fld id="{13504D3D-4B51-4ACF-B1CF-122A2A553E73}" type="slidenum">
              <a:rPr lang="en-US" smtClean="0"/>
              <a:t>35</a:t>
            </a:fld>
            <a:endParaRPr lang="en-US"/>
          </a:p>
        </p:txBody>
      </p:sp>
    </p:spTree>
    <p:extLst>
      <p:ext uri="{BB962C8B-B14F-4D97-AF65-F5344CB8AC3E}">
        <p14:creationId xmlns:p14="http://schemas.microsoft.com/office/powerpoint/2010/main" val="162124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b="1" u="sng" dirty="0"/>
              <a:t>OPENING QUESTIONS (3 of 4)</a:t>
            </a:r>
          </a:p>
          <a:p>
            <a:pPr marL="171450" indent="-171450">
              <a:spcBef>
                <a:spcPts val="600"/>
              </a:spcBef>
              <a:spcAft>
                <a:spcPts val="600"/>
              </a:spcAft>
              <a:buFont typeface="Arial" panose="020B0604020202020204" pitchFamily="34" charset="0"/>
              <a:buChar char="•"/>
            </a:pPr>
            <a:r>
              <a:rPr lang="en-US" dirty="0"/>
              <a:t>THREE – Or, Have you achieved 90% in the past, but have been unable to sustain  it over the long-term?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3504D3D-4B51-4ACF-B1CF-122A2A553E73}" type="slidenum">
              <a:rPr lang="en-US" smtClean="0"/>
              <a:t>4</a:t>
            </a:fld>
            <a:endParaRPr lang="en-US"/>
          </a:p>
        </p:txBody>
      </p:sp>
    </p:spTree>
    <p:extLst>
      <p:ext uri="{BB962C8B-B14F-4D97-AF65-F5344CB8AC3E}">
        <p14:creationId xmlns:p14="http://schemas.microsoft.com/office/powerpoint/2010/main" val="1706567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OPENING QUESTIONS (4 of 4)</a:t>
            </a:r>
          </a:p>
          <a:p>
            <a:pPr marL="171450" indent="-171450">
              <a:spcBef>
                <a:spcPts val="600"/>
              </a:spcBef>
              <a:spcAft>
                <a:spcPts val="600"/>
              </a:spcAft>
              <a:buFont typeface="Arial" panose="020B0604020202020204" pitchFamily="34" charset="0"/>
              <a:buChar char="•"/>
            </a:pPr>
            <a:r>
              <a:rPr lang="en-US" dirty="0"/>
              <a:t>And, FOUR - Are you experiencing continual pressures from board members, senior executives, or company owners to provide higher levels of customer service?</a:t>
            </a:r>
          </a:p>
          <a:p>
            <a:endParaRPr lang="en-US" dirty="0"/>
          </a:p>
        </p:txBody>
      </p:sp>
      <p:sp>
        <p:nvSpPr>
          <p:cNvPr id="4" name="Slide Number Placeholder 3"/>
          <p:cNvSpPr>
            <a:spLocks noGrp="1"/>
          </p:cNvSpPr>
          <p:nvPr>
            <p:ph type="sldNum" sz="quarter" idx="5"/>
          </p:nvPr>
        </p:nvSpPr>
        <p:spPr/>
        <p:txBody>
          <a:bodyPr/>
          <a:lstStyle/>
          <a:p>
            <a:fld id="{13504D3D-4B51-4ACF-B1CF-122A2A553E73}" type="slidenum">
              <a:rPr lang="en-US" smtClean="0"/>
              <a:t>5</a:t>
            </a:fld>
            <a:endParaRPr lang="en-US"/>
          </a:p>
        </p:txBody>
      </p:sp>
    </p:spTree>
    <p:extLst>
      <p:ext uri="{BB962C8B-B14F-4D97-AF65-F5344CB8AC3E}">
        <p14:creationId xmlns:p14="http://schemas.microsoft.com/office/powerpoint/2010/main" val="1832850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b="1" u="sng" dirty="0"/>
              <a:t>GUESS WHAT?</a:t>
            </a:r>
          </a:p>
          <a:p>
            <a:pPr marL="171450" indent="-171450">
              <a:spcBef>
                <a:spcPts val="600"/>
              </a:spcBef>
              <a:spcAft>
                <a:spcPts val="600"/>
              </a:spcAft>
              <a:buFont typeface="Arial" panose="020B0604020202020204" pitchFamily="34" charset="0"/>
              <a:buChar char="•"/>
            </a:pPr>
            <a:r>
              <a:rPr lang="en-US" dirty="0"/>
              <a:t>Well, guess what?  You’re not alone!</a:t>
            </a:r>
          </a:p>
          <a:p>
            <a:pPr marL="171450" indent="-171450">
              <a:spcBef>
                <a:spcPts val="600"/>
              </a:spcBef>
              <a:spcAft>
                <a:spcPts val="600"/>
              </a:spcAft>
              <a:buFont typeface="Arial" panose="020B0604020202020204" pitchFamily="34" charset="0"/>
              <a:buChar char="•"/>
            </a:pPr>
            <a:r>
              <a:rPr lang="en-US" dirty="0"/>
              <a:t>Many leaders, day-to-day, are facing the same challenges.</a:t>
            </a:r>
          </a:p>
        </p:txBody>
      </p:sp>
      <p:sp>
        <p:nvSpPr>
          <p:cNvPr id="4" name="Slide Number Placeholder 3"/>
          <p:cNvSpPr>
            <a:spLocks noGrp="1"/>
          </p:cNvSpPr>
          <p:nvPr>
            <p:ph type="sldNum" sz="quarter" idx="5"/>
          </p:nvPr>
        </p:nvSpPr>
        <p:spPr/>
        <p:txBody>
          <a:bodyPr/>
          <a:lstStyle/>
          <a:p>
            <a:fld id="{13504D3D-4B51-4ACF-B1CF-122A2A553E73}" type="slidenum">
              <a:rPr lang="en-US" smtClean="0"/>
              <a:t>6</a:t>
            </a:fld>
            <a:endParaRPr lang="en-US"/>
          </a:p>
        </p:txBody>
      </p:sp>
    </p:spTree>
    <p:extLst>
      <p:ext uri="{BB962C8B-B14F-4D97-AF65-F5344CB8AC3E}">
        <p14:creationId xmlns:p14="http://schemas.microsoft.com/office/powerpoint/2010/main" val="1455688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1" fontAlgn="auto" latinLnBrk="0" hangingPunct="1">
              <a:lnSpc>
                <a:spcPct val="100000"/>
              </a:lnSpc>
              <a:spcBef>
                <a:spcPts val="0"/>
              </a:spcBef>
              <a:spcAft>
                <a:spcPts val="0"/>
              </a:spcAft>
              <a:buClrTx/>
              <a:buSzTx/>
              <a:tabLst/>
              <a:defRPr/>
            </a:pPr>
            <a:r>
              <a:rPr lang="en-US" b="1" u="sng" dirty="0">
                <a:solidFill>
                  <a:schemeClr val="tx1">
                    <a:lumMod val="95000"/>
                    <a:lumOff val="5000"/>
                  </a:schemeClr>
                </a:solidFill>
                <a:latin typeface="Calibri" panose="020F0502020204030204" pitchFamily="34" charset="0"/>
                <a:ea typeface="Calibri" panose="020F0502020204030204" pitchFamily="34" charset="0"/>
              </a:rPr>
              <a:t>WHAT WOULD IT TAKE…</a:t>
            </a:r>
            <a:endParaRPr kumimoji="0" lang="en-US"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So, what would it take to overcome ALL of these pressures -- while </a:t>
            </a:r>
            <a:r>
              <a:rPr kumimoji="0" lang="en-US" b="0" i="0" u="none" strike="noStrike" kern="1200" cap="all" spc="0" normalizeH="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also</a:t>
            </a:r>
            <a:r>
              <a:rPr kumimoji="0" lang="en-US"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 increasing employee engagement, brand recognition, sales, and even profitability?</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Well, the answer simply is…</a:t>
            </a:r>
          </a:p>
          <a:p>
            <a:pPr marL="365760" marR="0" lvl="0" indent="-182880" algn="l" defTabSz="914400" rtl="0" eaLnBrk="1" fontAlgn="auto" latinLnBrk="0" hangingPunct="1">
              <a:lnSpc>
                <a:spcPct val="100000"/>
              </a:lnSpc>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Knowing specifically where </a:t>
            </a:r>
            <a:r>
              <a:rPr kumimoji="0" lang="en-US" b="0" i="0" u="sng"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gaps</a:t>
            </a:r>
            <a:r>
              <a:rPr kumimoji="0" lang="en-US"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 exist in the customer experience</a:t>
            </a:r>
            <a:endParaRPr kumimoji="0" lang="en-US" b="0" i="0" u="none" strike="noStrike" kern="1200" cap="none" spc="0" normalizeH="0" baseline="0" noProof="0" dirty="0">
              <a:ln>
                <a:noFill/>
              </a:ln>
              <a:solidFill>
                <a:schemeClr val="tx1">
                  <a:lumMod val="95000"/>
                  <a:lumOff val="5000"/>
                </a:schemeClr>
              </a:solidFill>
              <a:effectLst/>
              <a:uLnTx/>
              <a:uFillTx/>
              <a:latin typeface="Open Sans"/>
              <a:ea typeface="Calibri" panose="020F0502020204030204" pitchFamily="34" charset="0"/>
              <a:cs typeface="+mn-cs"/>
            </a:endParaRPr>
          </a:p>
          <a:p>
            <a:pPr marL="365760" marR="0" lvl="0" indent="-182880" algn="l" defTabSz="914400" rtl="0" eaLnBrk="1" fontAlgn="auto" latinLnBrk="0" hangingPunct="1">
              <a:lnSpc>
                <a:spcPct val="100000"/>
              </a:lnSpc>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Having a solid </a:t>
            </a:r>
            <a:r>
              <a:rPr kumimoji="0" lang="en-US" b="0" i="0" u="sng"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action plan</a:t>
            </a:r>
            <a:r>
              <a:rPr kumimoji="0" lang="en-US"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 to close the gaps </a:t>
            </a:r>
            <a:endParaRPr kumimoji="0" lang="en-US" b="0" i="0" u="none" strike="noStrike" kern="1200" cap="none" spc="0" normalizeH="0" baseline="0" noProof="0" dirty="0">
              <a:ln>
                <a:noFill/>
              </a:ln>
              <a:solidFill>
                <a:schemeClr val="tx1">
                  <a:lumMod val="95000"/>
                  <a:lumOff val="5000"/>
                </a:schemeClr>
              </a:solidFill>
              <a:effectLst/>
              <a:uLnTx/>
              <a:uFillTx/>
              <a:latin typeface="Open Sans"/>
              <a:ea typeface="Calibri" panose="020F0502020204030204" pitchFamily="34" charset="0"/>
              <a:cs typeface="+mn-cs"/>
            </a:endParaRPr>
          </a:p>
          <a:p>
            <a:pPr marL="365760" marR="0" lvl="0" indent="-182880" algn="l" defTabSz="914400" rtl="0" eaLnBrk="1" fontAlgn="auto" latinLnBrk="0" hangingPunct="1">
              <a:lnSpc>
                <a:spcPct val="100000"/>
              </a:lnSpc>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Effective </a:t>
            </a:r>
            <a:r>
              <a:rPr kumimoji="0" lang="en-US" b="0" i="0" u="sng"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systems and processes</a:t>
            </a:r>
            <a:endParaRPr kumimoji="0" lang="en-US" b="0" i="0" u="none" strike="noStrike" kern="1200" cap="none" spc="0" normalizeH="0" baseline="0" noProof="0" dirty="0">
              <a:ln>
                <a:noFill/>
              </a:ln>
              <a:solidFill>
                <a:schemeClr val="tx1">
                  <a:lumMod val="95000"/>
                  <a:lumOff val="5000"/>
                </a:schemeClr>
              </a:solidFill>
              <a:effectLst/>
              <a:uLnTx/>
              <a:uFillTx/>
              <a:latin typeface="Open Sans"/>
              <a:ea typeface="Calibri" panose="020F0502020204030204" pitchFamily="34" charset="0"/>
              <a:cs typeface="+mn-cs"/>
            </a:endParaRPr>
          </a:p>
          <a:p>
            <a:pPr marL="365760" marR="0" lvl="0" indent="-182880" algn="l" defTabSz="914400" rtl="0" eaLnBrk="1" fontAlgn="auto" latinLnBrk="0" hangingPunct="1">
              <a:lnSpc>
                <a:spcPct val="100000"/>
              </a:lnSpc>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Leadership and employee alignment, support, and </a:t>
            </a:r>
            <a:r>
              <a:rPr kumimoji="0" lang="en-US" b="0" i="0" u="sng"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buy-in</a:t>
            </a:r>
            <a:r>
              <a:rPr kumimoji="0" lang="en-US"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 </a:t>
            </a:r>
            <a:endParaRPr kumimoji="0" lang="en-US" b="0" i="0" u="none" strike="noStrike" kern="1200" cap="none" spc="0" normalizeH="0" baseline="0" noProof="0" dirty="0">
              <a:ln>
                <a:noFill/>
              </a:ln>
              <a:solidFill>
                <a:schemeClr val="tx1">
                  <a:lumMod val="95000"/>
                  <a:lumOff val="5000"/>
                </a:schemeClr>
              </a:solidFill>
              <a:effectLst/>
              <a:uLnTx/>
              <a:uFillTx/>
              <a:latin typeface="Open Sans"/>
              <a:ea typeface="Calibri" panose="020F0502020204030204" pitchFamily="34" charset="0"/>
              <a:cs typeface="+mn-cs"/>
            </a:endParaRPr>
          </a:p>
          <a:p>
            <a:pPr marL="365760" marR="0" lvl="0" indent="-182880" algn="l" defTabSz="914400" rtl="0" eaLnBrk="1" fontAlgn="auto" latinLnBrk="0" hangingPunct="1">
              <a:lnSpc>
                <a:spcPct val="100000"/>
              </a:lnSpc>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Organization-wide </a:t>
            </a:r>
            <a:r>
              <a:rPr kumimoji="0" lang="en-US" b="0" i="0" u="sng"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accountability</a:t>
            </a:r>
            <a:endParaRPr kumimoji="0" lang="en-US" b="0" i="0" u="none" strike="noStrike" kern="1200" cap="none" spc="0" normalizeH="0" baseline="0" noProof="0" dirty="0">
              <a:ln>
                <a:noFill/>
              </a:ln>
              <a:solidFill>
                <a:schemeClr val="tx1">
                  <a:lumMod val="95000"/>
                  <a:lumOff val="5000"/>
                </a:schemeClr>
              </a:solidFill>
              <a:effectLst/>
              <a:uLnTx/>
              <a:uFillTx/>
              <a:latin typeface="Open Sans"/>
              <a:ea typeface="Calibri" panose="020F0502020204030204" pitchFamily="34" charset="0"/>
              <a:cs typeface="+mn-cs"/>
            </a:endParaRPr>
          </a:p>
          <a:p>
            <a:endParaRPr lang="en-US" dirty="0"/>
          </a:p>
        </p:txBody>
      </p:sp>
      <p:sp>
        <p:nvSpPr>
          <p:cNvPr id="4" name="Slide Number Placeholder 3"/>
          <p:cNvSpPr>
            <a:spLocks noGrp="1"/>
          </p:cNvSpPr>
          <p:nvPr>
            <p:ph type="sldNum" sz="quarter" idx="5"/>
          </p:nvPr>
        </p:nvSpPr>
        <p:spPr/>
        <p:txBody>
          <a:bodyPr/>
          <a:lstStyle/>
          <a:p>
            <a:fld id="{13504D3D-4B51-4ACF-B1CF-122A2A553E73}" type="slidenum">
              <a:rPr lang="en-US" smtClean="0"/>
              <a:t>7</a:t>
            </a:fld>
            <a:endParaRPr lang="en-US"/>
          </a:p>
        </p:txBody>
      </p:sp>
    </p:spTree>
    <p:extLst>
      <p:ext uri="{BB962C8B-B14F-4D97-AF65-F5344CB8AC3E}">
        <p14:creationId xmlns:p14="http://schemas.microsoft.com/office/powerpoint/2010/main" val="2084913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RESULTS</a:t>
            </a:r>
          </a:p>
          <a:p>
            <a:pPr marL="171450" indent="-171450">
              <a:buFont typeface="Arial" panose="020B0604020202020204" pitchFamily="34" charset="0"/>
              <a:buChar char="•"/>
            </a:pPr>
            <a:r>
              <a:rPr lang="en-US" dirty="0"/>
              <a:t>Now, here are some of the results my clients have achieved, and you can EXPEC!</a:t>
            </a:r>
          </a:p>
          <a:p>
            <a:pPr marL="365760" marR="0" lvl="0" indent="-182880" algn="l" defTabSz="914400" rtl="0" eaLnBrk="1" fontAlgn="auto" latinLnBrk="0" hangingPunct="1">
              <a:lnSpc>
                <a:spcPct val="100000"/>
              </a:lnSpc>
              <a:spcBef>
                <a:spcPts val="600"/>
              </a:spcBef>
              <a:buClrTx/>
              <a:buSzTx/>
              <a:buFont typeface="Symbol" panose="05050102010706020507" pitchFamily="18" charset="2"/>
              <a:buChar char=""/>
              <a:tabLst/>
              <a:defRPr/>
            </a:pPr>
            <a:r>
              <a:rPr kumimoji="0" lang="en-US"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Fully </a:t>
            </a:r>
            <a:r>
              <a:rPr kumimoji="0" lang="en-US"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engaged employees </a:t>
            </a:r>
            <a:r>
              <a:rPr kumimoji="0" lang="en-US"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who stay and enjoy working together as a team</a:t>
            </a:r>
            <a:endParaRPr kumimoji="0" lang="en-US" b="0" i="0" u="none" strike="noStrike" kern="1200" cap="none" spc="0" normalizeH="0" baseline="0" noProof="0" dirty="0">
              <a:ln>
                <a:noFill/>
              </a:ln>
              <a:solidFill>
                <a:schemeClr val="tx1">
                  <a:lumMod val="95000"/>
                  <a:lumOff val="5000"/>
                </a:schemeClr>
              </a:solidFill>
              <a:effectLst/>
              <a:uLnTx/>
              <a:uFillTx/>
              <a:latin typeface="Open Sans"/>
              <a:ea typeface="Calibri" panose="020F0502020204030204" pitchFamily="34" charset="0"/>
              <a:cs typeface="+mn-cs"/>
            </a:endParaRPr>
          </a:p>
          <a:p>
            <a:pPr marL="365760" marR="0" lvl="0" indent="-182880" algn="l" defTabSz="914400" rtl="0" eaLnBrk="1" fontAlgn="auto" latinLnBrk="0" hangingPunct="1">
              <a:lnSpc>
                <a:spcPct val="100000"/>
              </a:lnSpc>
              <a:spcBef>
                <a:spcPts val="600"/>
              </a:spcBef>
              <a:buClrTx/>
              <a:buSzTx/>
              <a:buFont typeface="Symbol" panose="05050102010706020507" pitchFamily="18" charset="2"/>
              <a:buChar char=""/>
              <a:tabLst/>
              <a:defRPr/>
            </a:pPr>
            <a:r>
              <a:rPr kumimoji="0" lang="en-US"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Effective </a:t>
            </a:r>
            <a:r>
              <a:rPr kumimoji="0" lang="en-US"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systems and processes </a:t>
            </a:r>
            <a:r>
              <a:rPr kumimoji="0" lang="en-US"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to ensure elevated customer experiences</a:t>
            </a:r>
            <a:endParaRPr kumimoji="0" lang="en-US" b="0" i="0" u="none" strike="noStrike" kern="1200" cap="none" spc="0" normalizeH="0" baseline="0" noProof="0" dirty="0">
              <a:ln>
                <a:noFill/>
              </a:ln>
              <a:solidFill>
                <a:schemeClr val="tx1">
                  <a:lumMod val="95000"/>
                  <a:lumOff val="5000"/>
                </a:schemeClr>
              </a:solidFill>
              <a:effectLst/>
              <a:uLnTx/>
              <a:uFillTx/>
              <a:latin typeface="Open Sans"/>
              <a:ea typeface="Calibri" panose="020F0502020204030204" pitchFamily="34" charset="0"/>
              <a:cs typeface="+mn-cs"/>
            </a:endParaRPr>
          </a:p>
          <a:p>
            <a:pPr marL="365760" marR="0" lvl="0" indent="-182880" algn="l" defTabSz="914400" rtl="0" eaLnBrk="1" fontAlgn="auto" latinLnBrk="0" hangingPunct="1">
              <a:lnSpc>
                <a:spcPct val="100000"/>
              </a:lnSpc>
              <a:spcBef>
                <a:spcPts val="600"/>
              </a:spcBef>
              <a:buClrTx/>
              <a:buSzTx/>
              <a:buFont typeface="Symbol" panose="05050102010706020507" pitchFamily="18" charset="2"/>
              <a:buChar char=""/>
              <a:tabLst/>
              <a:defRPr/>
            </a:pPr>
            <a:r>
              <a:rPr kumimoji="0" lang="en-US"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Consistently exceptional </a:t>
            </a:r>
            <a:r>
              <a:rPr kumimoji="0" lang="en-US"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customer experiences</a:t>
            </a:r>
            <a:endParaRPr kumimoji="0" lang="en-US" b="0" i="0" u="none" strike="noStrike" kern="1200" cap="none" spc="0" normalizeH="0" baseline="0" noProof="0" dirty="0">
              <a:ln>
                <a:noFill/>
              </a:ln>
              <a:solidFill>
                <a:schemeClr val="tx1">
                  <a:lumMod val="95000"/>
                  <a:lumOff val="5000"/>
                </a:schemeClr>
              </a:solidFill>
              <a:effectLst/>
              <a:uLnTx/>
              <a:uFillTx/>
              <a:latin typeface="Open Sans"/>
              <a:ea typeface="Calibri" panose="020F0502020204030204" pitchFamily="34" charset="0"/>
              <a:cs typeface="+mn-cs"/>
            </a:endParaRPr>
          </a:p>
          <a:p>
            <a:pPr marL="365760" marR="0" lvl="0" indent="-182880" algn="l" defTabSz="914400" rtl="0" eaLnBrk="1" fontAlgn="auto" latinLnBrk="0" hangingPunct="1">
              <a:lnSpc>
                <a:spcPct val="100000"/>
              </a:lnSpc>
              <a:spcBef>
                <a:spcPts val="600"/>
              </a:spcBef>
              <a:buClrTx/>
              <a:buSzTx/>
              <a:buFont typeface="Symbol" panose="05050102010706020507" pitchFamily="18" charset="2"/>
              <a:buChar char=""/>
              <a:tabLst/>
              <a:defRPr/>
            </a:pPr>
            <a:r>
              <a:rPr kumimoji="0" lang="en-US"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Rapid and sustainable</a:t>
            </a:r>
            <a:r>
              <a:rPr kumimoji="0" lang="en-US"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 increases in customer satisfaction scores</a:t>
            </a:r>
            <a:endParaRPr kumimoji="0" lang="en-US" b="0" i="0" u="none" strike="noStrike" kern="1200" cap="none" spc="0" normalizeH="0" baseline="0" noProof="0" dirty="0">
              <a:ln>
                <a:noFill/>
              </a:ln>
              <a:solidFill>
                <a:schemeClr val="tx1">
                  <a:lumMod val="95000"/>
                  <a:lumOff val="5000"/>
                </a:schemeClr>
              </a:solidFill>
              <a:effectLst/>
              <a:uLnTx/>
              <a:uFillTx/>
              <a:latin typeface="Open Sans"/>
              <a:ea typeface="Calibri" panose="020F0502020204030204" pitchFamily="34" charset="0"/>
              <a:cs typeface="+mn-cs"/>
            </a:endParaRPr>
          </a:p>
          <a:p>
            <a:pPr marL="365760" marR="0" lvl="0" indent="-182880" algn="l" defTabSz="914400" rtl="0" eaLnBrk="1" fontAlgn="auto" latinLnBrk="0" hangingPunct="1">
              <a:lnSpc>
                <a:spcPct val="100000"/>
              </a:lnSpc>
              <a:spcBef>
                <a:spcPts val="600"/>
              </a:spcBef>
              <a:buClrTx/>
              <a:buSzTx/>
              <a:buFont typeface="Symbol" panose="05050102010706020507" pitchFamily="18" charset="2"/>
              <a:buChar char=""/>
              <a:tabLst/>
              <a:defRPr/>
            </a:pPr>
            <a:r>
              <a:rPr kumimoji="0" lang="en-US"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AND, Increased brand </a:t>
            </a:r>
            <a:r>
              <a:rPr kumimoji="0" lang="en-US"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recognition, sales, and profitability</a:t>
            </a:r>
            <a:endParaRPr kumimoji="0" lang="en-US" b="1" i="0" u="none" strike="noStrike" kern="1200" cap="none" spc="0" normalizeH="0" baseline="0" noProof="0" dirty="0">
              <a:ln>
                <a:noFill/>
              </a:ln>
              <a:solidFill>
                <a:schemeClr val="tx1">
                  <a:lumMod val="95000"/>
                  <a:lumOff val="5000"/>
                </a:schemeClr>
              </a:solidFill>
              <a:effectLst/>
              <a:uLnTx/>
              <a:uFillTx/>
              <a:latin typeface="Open Sans"/>
              <a:ea typeface="Calibri" panose="020F0502020204030204" pitchFamily="34" charset="0"/>
              <a:cs typeface="+mn-cs"/>
            </a:endParaRPr>
          </a:p>
          <a:p>
            <a:pPr marL="0" indent="0">
              <a:lnSpc>
                <a:spcPct val="100000"/>
              </a:lnSpc>
              <a:spcBef>
                <a:spcPts val="0"/>
              </a:spcBef>
              <a:buNone/>
            </a:pPr>
            <a:endParaRPr lang="en-US" dirty="0">
              <a:solidFill>
                <a:schemeClr val="tx1">
                  <a:lumMod val="95000"/>
                  <a:lumOff val="5000"/>
                </a:schemeClr>
              </a:solidFill>
            </a:endParaRPr>
          </a:p>
          <a:p>
            <a:endParaRPr lang="en-US" dirty="0"/>
          </a:p>
        </p:txBody>
      </p:sp>
      <p:sp>
        <p:nvSpPr>
          <p:cNvPr id="4" name="Slide Number Placeholder 3"/>
          <p:cNvSpPr>
            <a:spLocks noGrp="1"/>
          </p:cNvSpPr>
          <p:nvPr>
            <p:ph type="sldNum" sz="quarter" idx="5"/>
          </p:nvPr>
        </p:nvSpPr>
        <p:spPr/>
        <p:txBody>
          <a:bodyPr/>
          <a:lstStyle/>
          <a:p>
            <a:fld id="{13504D3D-4B51-4ACF-B1CF-122A2A553E73}" type="slidenum">
              <a:rPr lang="en-US" smtClean="0"/>
              <a:t>8</a:t>
            </a:fld>
            <a:endParaRPr lang="en-US"/>
          </a:p>
        </p:txBody>
      </p:sp>
    </p:spTree>
    <p:extLst>
      <p:ext uri="{BB962C8B-B14F-4D97-AF65-F5344CB8AC3E}">
        <p14:creationId xmlns:p14="http://schemas.microsoft.com/office/powerpoint/2010/main" val="2700612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b="1" u="sng" dirty="0"/>
              <a:t>PROGRAM IS NOT</a:t>
            </a:r>
          </a:p>
          <a:p>
            <a:pPr marL="171450" indent="-171450">
              <a:spcBef>
                <a:spcPts val="600"/>
              </a:spcBef>
              <a:spcAft>
                <a:spcPts val="600"/>
              </a:spcAft>
              <a:buFont typeface="Arial" panose="020B0604020202020204" pitchFamily="34" charset="0"/>
              <a:buChar char="•"/>
            </a:pPr>
            <a:r>
              <a:rPr lang="en-US" dirty="0"/>
              <a:t>And, let me assure you that this program is not…</a:t>
            </a:r>
          </a:p>
        </p:txBody>
      </p:sp>
      <p:sp>
        <p:nvSpPr>
          <p:cNvPr id="4" name="Slide Number Placeholder 3"/>
          <p:cNvSpPr>
            <a:spLocks noGrp="1"/>
          </p:cNvSpPr>
          <p:nvPr>
            <p:ph type="sldNum" sz="quarter" idx="5"/>
          </p:nvPr>
        </p:nvSpPr>
        <p:spPr/>
        <p:txBody>
          <a:bodyPr/>
          <a:lstStyle/>
          <a:p>
            <a:fld id="{13504D3D-4B51-4ACF-B1CF-122A2A553E73}" type="slidenum">
              <a:rPr lang="en-US" smtClean="0"/>
              <a:t>9</a:t>
            </a:fld>
            <a:endParaRPr lang="en-US"/>
          </a:p>
        </p:txBody>
      </p:sp>
    </p:spTree>
    <p:extLst>
      <p:ext uri="{BB962C8B-B14F-4D97-AF65-F5344CB8AC3E}">
        <p14:creationId xmlns:p14="http://schemas.microsoft.com/office/powerpoint/2010/main" val="1093770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29626-586E-4BCB-8178-21CC080F73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22647C-40E5-4883-B076-B23EF47519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C89E39-493D-4817-962C-0F5C34C20E01}"/>
              </a:ext>
            </a:extLst>
          </p:cNvPr>
          <p:cNvSpPr>
            <a:spLocks noGrp="1"/>
          </p:cNvSpPr>
          <p:nvPr>
            <p:ph type="dt" sz="half" idx="10"/>
          </p:nvPr>
        </p:nvSpPr>
        <p:spPr/>
        <p:txBody>
          <a:bodyPr/>
          <a:lstStyle/>
          <a:p>
            <a:fld id="{7279560A-1B5D-490C-9118-216C4C34BBEA}" type="datetimeFigureOut">
              <a:rPr lang="en-US" smtClean="0"/>
              <a:t>10/20/20</a:t>
            </a:fld>
            <a:endParaRPr lang="en-US" dirty="0"/>
          </a:p>
        </p:txBody>
      </p:sp>
      <p:sp>
        <p:nvSpPr>
          <p:cNvPr id="5" name="Footer Placeholder 4">
            <a:extLst>
              <a:ext uri="{FF2B5EF4-FFF2-40B4-BE49-F238E27FC236}">
                <a16:creationId xmlns:a16="http://schemas.microsoft.com/office/drawing/2014/main" id="{3A4E83A5-C27E-4DE8-A862-234000A08E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3CD75E-CEC2-4436-A1F7-183AEC80D374}"/>
              </a:ext>
            </a:extLst>
          </p:cNvPr>
          <p:cNvSpPr>
            <a:spLocks noGrp="1"/>
          </p:cNvSpPr>
          <p:nvPr>
            <p:ph type="sldNum" sz="quarter" idx="12"/>
          </p:nvPr>
        </p:nvSpPr>
        <p:spPr/>
        <p:txBody>
          <a:bodyPr/>
          <a:lstStyle/>
          <a:p>
            <a:fld id="{DB5C67EA-6CC6-480D-B728-CD41940680E3}" type="slidenum">
              <a:rPr lang="en-US" smtClean="0"/>
              <a:t>‹#›</a:t>
            </a:fld>
            <a:endParaRPr lang="en-US" dirty="0"/>
          </a:p>
        </p:txBody>
      </p:sp>
    </p:spTree>
    <p:extLst>
      <p:ext uri="{BB962C8B-B14F-4D97-AF65-F5344CB8AC3E}">
        <p14:creationId xmlns:p14="http://schemas.microsoft.com/office/powerpoint/2010/main" val="296673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233E8-B6D9-42CA-AD75-788C5A494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08EFC-A452-4616-A26B-609EFAB246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1090AE-0690-4D03-B096-F5C046202B6B}"/>
              </a:ext>
            </a:extLst>
          </p:cNvPr>
          <p:cNvSpPr>
            <a:spLocks noGrp="1"/>
          </p:cNvSpPr>
          <p:nvPr>
            <p:ph type="dt" sz="half" idx="10"/>
          </p:nvPr>
        </p:nvSpPr>
        <p:spPr/>
        <p:txBody>
          <a:bodyPr/>
          <a:lstStyle/>
          <a:p>
            <a:fld id="{7279560A-1B5D-490C-9118-216C4C34BBEA}" type="datetimeFigureOut">
              <a:rPr lang="en-US" smtClean="0"/>
              <a:t>10/20/20</a:t>
            </a:fld>
            <a:endParaRPr lang="en-US" dirty="0"/>
          </a:p>
        </p:txBody>
      </p:sp>
      <p:sp>
        <p:nvSpPr>
          <p:cNvPr id="5" name="Footer Placeholder 4">
            <a:extLst>
              <a:ext uri="{FF2B5EF4-FFF2-40B4-BE49-F238E27FC236}">
                <a16:creationId xmlns:a16="http://schemas.microsoft.com/office/drawing/2014/main" id="{80ED08D6-029B-45F8-8DA2-7FCE14B1E1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8E6C8-CD99-4BF8-A8EE-72E0B5AFAAA1}"/>
              </a:ext>
            </a:extLst>
          </p:cNvPr>
          <p:cNvSpPr>
            <a:spLocks noGrp="1"/>
          </p:cNvSpPr>
          <p:nvPr>
            <p:ph type="sldNum" sz="quarter" idx="12"/>
          </p:nvPr>
        </p:nvSpPr>
        <p:spPr/>
        <p:txBody>
          <a:bodyPr/>
          <a:lstStyle/>
          <a:p>
            <a:fld id="{DB5C67EA-6CC6-480D-B728-CD41940680E3}" type="slidenum">
              <a:rPr lang="en-US" smtClean="0"/>
              <a:t>‹#›</a:t>
            </a:fld>
            <a:endParaRPr lang="en-US" dirty="0"/>
          </a:p>
        </p:txBody>
      </p:sp>
    </p:spTree>
    <p:extLst>
      <p:ext uri="{BB962C8B-B14F-4D97-AF65-F5344CB8AC3E}">
        <p14:creationId xmlns:p14="http://schemas.microsoft.com/office/powerpoint/2010/main" val="36091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77C18A-4CCE-400B-88C1-AF6A3985B6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B6B0DE-B816-4AB3-9479-B266FFFF14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523177-75D9-4166-91E4-BAFD628E153F}"/>
              </a:ext>
            </a:extLst>
          </p:cNvPr>
          <p:cNvSpPr>
            <a:spLocks noGrp="1"/>
          </p:cNvSpPr>
          <p:nvPr>
            <p:ph type="dt" sz="half" idx="10"/>
          </p:nvPr>
        </p:nvSpPr>
        <p:spPr/>
        <p:txBody>
          <a:bodyPr/>
          <a:lstStyle/>
          <a:p>
            <a:fld id="{7279560A-1B5D-490C-9118-216C4C34BBEA}" type="datetimeFigureOut">
              <a:rPr lang="en-US" smtClean="0"/>
              <a:t>10/20/20</a:t>
            </a:fld>
            <a:endParaRPr lang="en-US" dirty="0"/>
          </a:p>
        </p:txBody>
      </p:sp>
      <p:sp>
        <p:nvSpPr>
          <p:cNvPr id="5" name="Footer Placeholder 4">
            <a:extLst>
              <a:ext uri="{FF2B5EF4-FFF2-40B4-BE49-F238E27FC236}">
                <a16:creationId xmlns:a16="http://schemas.microsoft.com/office/drawing/2014/main" id="{2CC96EEB-CA42-46FE-AC9C-36EF78E77E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50EF56-4CFA-4418-B5B3-25A65D00E3A9}"/>
              </a:ext>
            </a:extLst>
          </p:cNvPr>
          <p:cNvSpPr>
            <a:spLocks noGrp="1"/>
          </p:cNvSpPr>
          <p:nvPr>
            <p:ph type="sldNum" sz="quarter" idx="12"/>
          </p:nvPr>
        </p:nvSpPr>
        <p:spPr/>
        <p:txBody>
          <a:bodyPr/>
          <a:lstStyle/>
          <a:p>
            <a:fld id="{DB5C67EA-6CC6-480D-B728-CD41940680E3}" type="slidenum">
              <a:rPr lang="en-US" smtClean="0"/>
              <a:t>‹#›</a:t>
            </a:fld>
            <a:endParaRPr lang="en-US" dirty="0"/>
          </a:p>
        </p:txBody>
      </p:sp>
    </p:spTree>
    <p:extLst>
      <p:ext uri="{BB962C8B-B14F-4D97-AF65-F5344CB8AC3E}">
        <p14:creationId xmlns:p14="http://schemas.microsoft.com/office/powerpoint/2010/main" val="385633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BC6E6-D2C2-446D-9C61-B0E2065F5C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6306FE-C86A-48BC-A36E-FF01EC8CB4F7}"/>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D68DB1-A2B1-42D8-A6F8-8C9964D20A5C}"/>
              </a:ext>
            </a:extLst>
          </p:cNvPr>
          <p:cNvSpPr>
            <a:spLocks noGrp="1"/>
          </p:cNvSpPr>
          <p:nvPr>
            <p:ph type="dt" sz="half" idx="10"/>
          </p:nvPr>
        </p:nvSpPr>
        <p:spPr/>
        <p:txBody>
          <a:bodyPr/>
          <a:lstStyle/>
          <a:p>
            <a:fld id="{0E1BA443-6B20-4508-AEF8-8F16BF2CE8F5}" type="datetimeFigureOut">
              <a:rPr lang="en-US" smtClean="0"/>
              <a:t>10/20/20</a:t>
            </a:fld>
            <a:endParaRPr lang="en-US" dirty="0"/>
          </a:p>
        </p:txBody>
      </p:sp>
      <p:sp>
        <p:nvSpPr>
          <p:cNvPr id="5" name="Footer Placeholder 4">
            <a:extLst>
              <a:ext uri="{FF2B5EF4-FFF2-40B4-BE49-F238E27FC236}">
                <a16:creationId xmlns:a16="http://schemas.microsoft.com/office/drawing/2014/main" id="{3C7D12F7-C8CD-4657-A42A-6310620D24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85138E-51A3-4626-82B6-7911B35D45AF}"/>
              </a:ext>
            </a:extLst>
          </p:cNvPr>
          <p:cNvSpPr>
            <a:spLocks noGrp="1"/>
          </p:cNvSpPr>
          <p:nvPr>
            <p:ph type="sldNum" sz="quarter" idx="12"/>
          </p:nvPr>
        </p:nvSpPr>
        <p:spPr/>
        <p:txBody>
          <a:bodyPr/>
          <a:lstStyle/>
          <a:p>
            <a:fld id="{132A106B-5B3A-4C1D-94F9-9DF5321BB936}" type="slidenum">
              <a:rPr lang="en-US" smtClean="0"/>
              <a:t>‹#›</a:t>
            </a:fld>
            <a:endParaRPr lang="en-US" dirty="0"/>
          </a:p>
        </p:txBody>
      </p:sp>
    </p:spTree>
    <p:extLst>
      <p:ext uri="{BB962C8B-B14F-4D97-AF65-F5344CB8AC3E}">
        <p14:creationId xmlns:p14="http://schemas.microsoft.com/office/powerpoint/2010/main" val="427553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C3B8E-AA6A-4ABD-A53A-C2EB6D068D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AF3A51-C9AC-455E-A510-D4698E2347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DF8FA-570A-48F8-82A1-09F3868556AC}"/>
              </a:ext>
            </a:extLst>
          </p:cNvPr>
          <p:cNvSpPr>
            <a:spLocks noGrp="1"/>
          </p:cNvSpPr>
          <p:nvPr>
            <p:ph type="dt" sz="half" idx="10"/>
          </p:nvPr>
        </p:nvSpPr>
        <p:spPr/>
        <p:txBody>
          <a:bodyPr/>
          <a:lstStyle/>
          <a:p>
            <a:fld id="{0E1BA443-6B20-4508-AEF8-8F16BF2CE8F5}" type="datetimeFigureOut">
              <a:rPr lang="en-US" smtClean="0"/>
              <a:t>10/20/20</a:t>
            </a:fld>
            <a:endParaRPr lang="en-US" dirty="0"/>
          </a:p>
        </p:txBody>
      </p:sp>
      <p:sp>
        <p:nvSpPr>
          <p:cNvPr id="5" name="Footer Placeholder 4">
            <a:extLst>
              <a:ext uri="{FF2B5EF4-FFF2-40B4-BE49-F238E27FC236}">
                <a16:creationId xmlns:a16="http://schemas.microsoft.com/office/drawing/2014/main" id="{1A770F85-0712-4DF4-A9C3-2E4AE2AB4F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5BFDD6-D543-43E7-8002-7B173DE2B884}"/>
              </a:ext>
            </a:extLst>
          </p:cNvPr>
          <p:cNvSpPr>
            <a:spLocks noGrp="1"/>
          </p:cNvSpPr>
          <p:nvPr>
            <p:ph type="sldNum" sz="quarter" idx="12"/>
          </p:nvPr>
        </p:nvSpPr>
        <p:spPr/>
        <p:txBody>
          <a:bodyPr/>
          <a:lstStyle/>
          <a:p>
            <a:fld id="{132A106B-5B3A-4C1D-94F9-9DF5321BB936}" type="slidenum">
              <a:rPr lang="en-US" smtClean="0"/>
              <a:t>‹#›</a:t>
            </a:fld>
            <a:endParaRPr lang="en-US" dirty="0"/>
          </a:p>
        </p:txBody>
      </p:sp>
    </p:spTree>
    <p:extLst>
      <p:ext uri="{BB962C8B-B14F-4D97-AF65-F5344CB8AC3E}">
        <p14:creationId xmlns:p14="http://schemas.microsoft.com/office/powerpoint/2010/main" val="280963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DACA1-9106-4CC9-9222-394ACAD97D69}"/>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3DD198-D687-41B8-9AF0-198303FEB2DD}"/>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6050B6-63EF-45D6-9DC4-A6F95B369F1C}"/>
              </a:ext>
            </a:extLst>
          </p:cNvPr>
          <p:cNvSpPr>
            <a:spLocks noGrp="1"/>
          </p:cNvSpPr>
          <p:nvPr>
            <p:ph type="dt" sz="half" idx="10"/>
          </p:nvPr>
        </p:nvSpPr>
        <p:spPr/>
        <p:txBody>
          <a:bodyPr/>
          <a:lstStyle/>
          <a:p>
            <a:fld id="{0E1BA443-6B20-4508-AEF8-8F16BF2CE8F5}" type="datetimeFigureOut">
              <a:rPr lang="en-US" smtClean="0"/>
              <a:t>10/20/20</a:t>
            </a:fld>
            <a:endParaRPr lang="en-US" dirty="0"/>
          </a:p>
        </p:txBody>
      </p:sp>
      <p:sp>
        <p:nvSpPr>
          <p:cNvPr id="5" name="Footer Placeholder 4">
            <a:extLst>
              <a:ext uri="{FF2B5EF4-FFF2-40B4-BE49-F238E27FC236}">
                <a16:creationId xmlns:a16="http://schemas.microsoft.com/office/drawing/2014/main" id="{0EC21F5F-0776-4DA3-BEC0-024610F2FD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486731-B998-4357-8AC4-67D5F96225EE}"/>
              </a:ext>
            </a:extLst>
          </p:cNvPr>
          <p:cNvSpPr>
            <a:spLocks noGrp="1"/>
          </p:cNvSpPr>
          <p:nvPr>
            <p:ph type="sldNum" sz="quarter" idx="12"/>
          </p:nvPr>
        </p:nvSpPr>
        <p:spPr/>
        <p:txBody>
          <a:bodyPr/>
          <a:lstStyle/>
          <a:p>
            <a:fld id="{132A106B-5B3A-4C1D-94F9-9DF5321BB936}" type="slidenum">
              <a:rPr lang="en-US" smtClean="0"/>
              <a:t>‹#›</a:t>
            </a:fld>
            <a:endParaRPr lang="en-US" dirty="0"/>
          </a:p>
        </p:txBody>
      </p:sp>
    </p:spTree>
    <p:extLst>
      <p:ext uri="{BB962C8B-B14F-4D97-AF65-F5344CB8AC3E}">
        <p14:creationId xmlns:p14="http://schemas.microsoft.com/office/powerpoint/2010/main" val="269567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2FD29-E670-4210-A7F5-621FD5E52D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68824E-51A0-45E0-AA10-C4DBF1F9BCD8}"/>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62EF47-A658-4581-9021-4874F34F7196}"/>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F03E45-EFD9-4B70-A24E-AD01BD3CA816}"/>
              </a:ext>
            </a:extLst>
          </p:cNvPr>
          <p:cNvSpPr>
            <a:spLocks noGrp="1"/>
          </p:cNvSpPr>
          <p:nvPr>
            <p:ph type="dt" sz="half" idx="10"/>
          </p:nvPr>
        </p:nvSpPr>
        <p:spPr/>
        <p:txBody>
          <a:bodyPr/>
          <a:lstStyle/>
          <a:p>
            <a:fld id="{0E1BA443-6B20-4508-AEF8-8F16BF2CE8F5}" type="datetimeFigureOut">
              <a:rPr lang="en-US" smtClean="0"/>
              <a:t>10/20/20</a:t>
            </a:fld>
            <a:endParaRPr lang="en-US" dirty="0"/>
          </a:p>
        </p:txBody>
      </p:sp>
      <p:sp>
        <p:nvSpPr>
          <p:cNvPr id="6" name="Footer Placeholder 5">
            <a:extLst>
              <a:ext uri="{FF2B5EF4-FFF2-40B4-BE49-F238E27FC236}">
                <a16:creationId xmlns:a16="http://schemas.microsoft.com/office/drawing/2014/main" id="{E3A8BA67-7067-4F76-B102-4999CB4A318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EA7C5A-6F60-4603-B899-1CF1A5CB4C08}"/>
              </a:ext>
            </a:extLst>
          </p:cNvPr>
          <p:cNvSpPr>
            <a:spLocks noGrp="1"/>
          </p:cNvSpPr>
          <p:nvPr>
            <p:ph type="sldNum" sz="quarter" idx="12"/>
          </p:nvPr>
        </p:nvSpPr>
        <p:spPr/>
        <p:txBody>
          <a:bodyPr/>
          <a:lstStyle/>
          <a:p>
            <a:fld id="{132A106B-5B3A-4C1D-94F9-9DF5321BB936}" type="slidenum">
              <a:rPr lang="en-US" smtClean="0"/>
              <a:t>‹#›</a:t>
            </a:fld>
            <a:endParaRPr lang="en-US" dirty="0"/>
          </a:p>
        </p:txBody>
      </p:sp>
    </p:spTree>
    <p:extLst>
      <p:ext uri="{BB962C8B-B14F-4D97-AF65-F5344CB8AC3E}">
        <p14:creationId xmlns:p14="http://schemas.microsoft.com/office/powerpoint/2010/main" val="315447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C2A3C-C8BC-4A68-A42A-007E7F3115D0}"/>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A5F2A3-6D69-4C50-88F5-8B099959B1CC}"/>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DFC986-9486-4B0C-B86E-D929D551C5FA}"/>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8DC703-F4A0-4A7B-99DA-AACC235C4367}"/>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C0BF4E-5C84-4281-ACE6-9A70512C967C}"/>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3693AC-4D49-4535-99BD-1C962B9A6F07}"/>
              </a:ext>
            </a:extLst>
          </p:cNvPr>
          <p:cNvSpPr>
            <a:spLocks noGrp="1"/>
          </p:cNvSpPr>
          <p:nvPr>
            <p:ph type="dt" sz="half" idx="10"/>
          </p:nvPr>
        </p:nvSpPr>
        <p:spPr/>
        <p:txBody>
          <a:bodyPr/>
          <a:lstStyle/>
          <a:p>
            <a:fld id="{0E1BA443-6B20-4508-AEF8-8F16BF2CE8F5}" type="datetimeFigureOut">
              <a:rPr lang="en-US" smtClean="0"/>
              <a:t>10/20/20</a:t>
            </a:fld>
            <a:endParaRPr lang="en-US" dirty="0"/>
          </a:p>
        </p:txBody>
      </p:sp>
      <p:sp>
        <p:nvSpPr>
          <p:cNvPr id="8" name="Footer Placeholder 7">
            <a:extLst>
              <a:ext uri="{FF2B5EF4-FFF2-40B4-BE49-F238E27FC236}">
                <a16:creationId xmlns:a16="http://schemas.microsoft.com/office/drawing/2014/main" id="{3797DF93-53C4-4C96-A1F4-3F50D6ACC4A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50D5700-7703-4543-B941-264190592B78}"/>
              </a:ext>
            </a:extLst>
          </p:cNvPr>
          <p:cNvSpPr>
            <a:spLocks noGrp="1"/>
          </p:cNvSpPr>
          <p:nvPr>
            <p:ph type="sldNum" sz="quarter" idx="12"/>
          </p:nvPr>
        </p:nvSpPr>
        <p:spPr/>
        <p:txBody>
          <a:bodyPr/>
          <a:lstStyle/>
          <a:p>
            <a:fld id="{132A106B-5B3A-4C1D-94F9-9DF5321BB936}" type="slidenum">
              <a:rPr lang="en-US" smtClean="0"/>
              <a:t>‹#›</a:t>
            </a:fld>
            <a:endParaRPr lang="en-US" dirty="0"/>
          </a:p>
        </p:txBody>
      </p:sp>
    </p:spTree>
    <p:extLst>
      <p:ext uri="{BB962C8B-B14F-4D97-AF65-F5344CB8AC3E}">
        <p14:creationId xmlns:p14="http://schemas.microsoft.com/office/powerpoint/2010/main" val="235904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FE8E1-7A4E-45CE-A28B-CC10C358C4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6B5FE1-ABF6-489F-BF33-0F8C8E7246B3}"/>
              </a:ext>
            </a:extLst>
          </p:cNvPr>
          <p:cNvSpPr>
            <a:spLocks noGrp="1"/>
          </p:cNvSpPr>
          <p:nvPr>
            <p:ph type="dt" sz="half" idx="10"/>
          </p:nvPr>
        </p:nvSpPr>
        <p:spPr/>
        <p:txBody>
          <a:bodyPr/>
          <a:lstStyle/>
          <a:p>
            <a:fld id="{0E1BA443-6B20-4508-AEF8-8F16BF2CE8F5}" type="datetimeFigureOut">
              <a:rPr lang="en-US" smtClean="0"/>
              <a:t>10/20/20</a:t>
            </a:fld>
            <a:endParaRPr lang="en-US" dirty="0"/>
          </a:p>
        </p:txBody>
      </p:sp>
      <p:sp>
        <p:nvSpPr>
          <p:cNvPr id="4" name="Footer Placeholder 3">
            <a:extLst>
              <a:ext uri="{FF2B5EF4-FFF2-40B4-BE49-F238E27FC236}">
                <a16:creationId xmlns:a16="http://schemas.microsoft.com/office/drawing/2014/main" id="{1EA137CC-FBFA-477B-A4A1-601CD490FF7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FA56EA3-D2AA-41F9-ABE8-F5936E73A8FB}"/>
              </a:ext>
            </a:extLst>
          </p:cNvPr>
          <p:cNvSpPr>
            <a:spLocks noGrp="1"/>
          </p:cNvSpPr>
          <p:nvPr>
            <p:ph type="sldNum" sz="quarter" idx="12"/>
          </p:nvPr>
        </p:nvSpPr>
        <p:spPr/>
        <p:txBody>
          <a:bodyPr/>
          <a:lstStyle/>
          <a:p>
            <a:fld id="{132A106B-5B3A-4C1D-94F9-9DF5321BB936}" type="slidenum">
              <a:rPr lang="en-US" smtClean="0"/>
              <a:t>‹#›</a:t>
            </a:fld>
            <a:endParaRPr lang="en-US" dirty="0"/>
          </a:p>
        </p:txBody>
      </p:sp>
    </p:spTree>
    <p:extLst>
      <p:ext uri="{BB962C8B-B14F-4D97-AF65-F5344CB8AC3E}">
        <p14:creationId xmlns:p14="http://schemas.microsoft.com/office/powerpoint/2010/main" val="387284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399AA0-0089-4819-8AD7-1466997B5888}"/>
              </a:ext>
            </a:extLst>
          </p:cNvPr>
          <p:cNvSpPr>
            <a:spLocks noGrp="1"/>
          </p:cNvSpPr>
          <p:nvPr>
            <p:ph type="dt" sz="half" idx="10"/>
          </p:nvPr>
        </p:nvSpPr>
        <p:spPr/>
        <p:txBody>
          <a:bodyPr/>
          <a:lstStyle/>
          <a:p>
            <a:fld id="{0E1BA443-6B20-4508-AEF8-8F16BF2CE8F5}" type="datetimeFigureOut">
              <a:rPr lang="en-US" smtClean="0"/>
              <a:t>10/20/20</a:t>
            </a:fld>
            <a:endParaRPr lang="en-US" dirty="0"/>
          </a:p>
        </p:txBody>
      </p:sp>
      <p:sp>
        <p:nvSpPr>
          <p:cNvPr id="3" name="Footer Placeholder 2">
            <a:extLst>
              <a:ext uri="{FF2B5EF4-FFF2-40B4-BE49-F238E27FC236}">
                <a16:creationId xmlns:a16="http://schemas.microsoft.com/office/drawing/2014/main" id="{D09BAFF1-65D1-4D11-A186-6B2E09F4112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2116DBA-8A84-4FC9-997D-52DC595C59E9}"/>
              </a:ext>
            </a:extLst>
          </p:cNvPr>
          <p:cNvSpPr>
            <a:spLocks noGrp="1"/>
          </p:cNvSpPr>
          <p:nvPr>
            <p:ph type="sldNum" sz="quarter" idx="12"/>
          </p:nvPr>
        </p:nvSpPr>
        <p:spPr/>
        <p:txBody>
          <a:bodyPr/>
          <a:lstStyle/>
          <a:p>
            <a:fld id="{132A106B-5B3A-4C1D-94F9-9DF5321BB936}" type="slidenum">
              <a:rPr lang="en-US" smtClean="0"/>
              <a:t>‹#›</a:t>
            </a:fld>
            <a:endParaRPr lang="en-US" dirty="0"/>
          </a:p>
        </p:txBody>
      </p:sp>
    </p:spTree>
    <p:extLst>
      <p:ext uri="{BB962C8B-B14F-4D97-AF65-F5344CB8AC3E}">
        <p14:creationId xmlns:p14="http://schemas.microsoft.com/office/powerpoint/2010/main" val="313152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22621-5DB1-44A7-9BE7-C267E0BC7320}"/>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FD1978-36C7-4D11-A0A7-85DD21ECE222}"/>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FDD4C4-6F1F-46C5-8179-CC0082D30897}"/>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8A57B1-7E31-4C90-BF2B-93BE3214C371}"/>
              </a:ext>
            </a:extLst>
          </p:cNvPr>
          <p:cNvSpPr>
            <a:spLocks noGrp="1"/>
          </p:cNvSpPr>
          <p:nvPr>
            <p:ph type="dt" sz="half" idx="10"/>
          </p:nvPr>
        </p:nvSpPr>
        <p:spPr/>
        <p:txBody>
          <a:bodyPr/>
          <a:lstStyle/>
          <a:p>
            <a:fld id="{0E1BA443-6B20-4508-AEF8-8F16BF2CE8F5}" type="datetimeFigureOut">
              <a:rPr lang="en-US" smtClean="0"/>
              <a:t>10/20/20</a:t>
            </a:fld>
            <a:endParaRPr lang="en-US" dirty="0"/>
          </a:p>
        </p:txBody>
      </p:sp>
      <p:sp>
        <p:nvSpPr>
          <p:cNvPr id="6" name="Footer Placeholder 5">
            <a:extLst>
              <a:ext uri="{FF2B5EF4-FFF2-40B4-BE49-F238E27FC236}">
                <a16:creationId xmlns:a16="http://schemas.microsoft.com/office/drawing/2014/main" id="{1DCA075D-00B5-47A5-B326-58A6E810E9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1E41C0D-206F-430D-A012-0A0E998EEF78}"/>
              </a:ext>
            </a:extLst>
          </p:cNvPr>
          <p:cNvSpPr>
            <a:spLocks noGrp="1"/>
          </p:cNvSpPr>
          <p:nvPr>
            <p:ph type="sldNum" sz="quarter" idx="12"/>
          </p:nvPr>
        </p:nvSpPr>
        <p:spPr/>
        <p:txBody>
          <a:bodyPr/>
          <a:lstStyle/>
          <a:p>
            <a:fld id="{132A106B-5B3A-4C1D-94F9-9DF5321BB936}" type="slidenum">
              <a:rPr lang="en-US" smtClean="0"/>
              <a:t>‹#›</a:t>
            </a:fld>
            <a:endParaRPr lang="en-US" dirty="0"/>
          </a:p>
        </p:txBody>
      </p:sp>
    </p:spTree>
    <p:extLst>
      <p:ext uri="{BB962C8B-B14F-4D97-AF65-F5344CB8AC3E}">
        <p14:creationId xmlns:p14="http://schemas.microsoft.com/office/powerpoint/2010/main" val="22382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9E017-5516-4B83-B4EB-F209672C55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2EE4A1-49E2-407F-BDA9-11686ED4F8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1769B3-508C-4506-8960-A146C7370AEA}"/>
              </a:ext>
            </a:extLst>
          </p:cNvPr>
          <p:cNvSpPr>
            <a:spLocks noGrp="1"/>
          </p:cNvSpPr>
          <p:nvPr>
            <p:ph type="dt" sz="half" idx="10"/>
          </p:nvPr>
        </p:nvSpPr>
        <p:spPr/>
        <p:txBody>
          <a:bodyPr/>
          <a:lstStyle/>
          <a:p>
            <a:fld id="{7279560A-1B5D-490C-9118-216C4C34BBEA}" type="datetimeFigureOut">
              <a:rPr lang="en-US" smtClean="0"/>
              <a:t>10/20/20</a:t>
            </a:fld>
            <a:endParaRPr lang="en-US" dirty="0"/>
          </a:p>
        </p:txBody>
      </p:sp>
      <p:sp>
        <p:nvSpPr>
          <p:cNvPr id="5" name="Footer Placeholder 4">
            <a:extLst>
              <a:ext uri="{FF2B5EF4-FFF2-40B4-BE49-F238E27FC236}">
                <a16:creationId xmlns:a16="http://schemas.microsoft.com/office/drawing/2014/main" id="{391C8C5B-0457-4932-80B8-E1E8F7A6C2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EF7E79-A184-444A-8C3D-2495F727B0AD}"/>
              </a:ext>
            </a:extLst>
          </p:cNvPr>
          <p:cNvSpPr>
            <a:spLocks noGrp="1"/>
          </p:cNvSpPr>
          <p:nvPr>
            <p:ph type="sldNum" sz="quarter" idx="12"/>
          </p:nvPr>
        </p:nvSpPr>
        <p:spPr/>
        <p:txBody>
          <a:bodyPr/>
          <a:lstStyle/>
          <a:p>
            <a:fld id="{DB5C67EA-6CC6-480D-B728-CD41940680E3}" type="slidenum">
              <a:rPr lang="en-US" smtClean="0"/>
              <a:t>‹#›</a:t>
            </a:fld>
            <a:endParaRPr lang="en-US" dirty="0"/>
          </a:p>
        </p:txBody>
      </p:sp>
    </p:spTree>
    <p:extLst>
      <p:ext uri="{BB962C8B-B14F-4D97-AF65-F5344CB8AC3E}">
        <p14:creationId xmlns:p14="http://schemas.microsoft.com/office/powerpoint/2010/main" val="318741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F5F2D-1391-41D0-A4F7-2558AF7454E0}"/>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5CFA38-9966-4422-83CD-B9F8A19F25C7}"/>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dirty="0"/>
          </a:p>
        </p:txBody>
      </p:sp>
      <p:sp>
        <p:nvSpPr>
          <p:cNvPr id="4" name="Text Placeholder 3">
            <a:extLst>
              <a:ext uri="{FF2B5EF4-FFF2-40B4-BE49-F238E27FC236}">
                <a16:creationId xmlns:a16="http://schemas.microsoft.com/office/drawing/2014/main" id="{AAF2CFCA-9B8B-4B88-B1A6-8E6F6E99AEA7}"/>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BEBE45-5E26-4031-9CC6-247441730FBA}"/>
              </a:ext>
            </a:extLst>
          </p:cNvPr>
          <p:cNvSpPr>
            <a:spLocks noGrp="1"/>
          </p:cNvSpPr>
          <p:nvPr>
            <p:ph type="dt" sz="half" idx="10"/>
          </p:nvPr>
        </p:nvSpPr>
        <p:spPr/>
        <p:txBody>
          <a:bodyPr/>
          <a:lstStyle/>
          <a:p>
            <a:fld id="{0E1BA443-6B20-4508-AEF8-8F16BF2CE8F5}" type="datetimeFigureOut">
              <a:rPr lang="en-US" smtClean="0"/>
              <a:t>10/20/20</a:t>
            </a:fld>
            <a:endParaRPr lang="en-US" dirty="0"/>
          </a:p>
        </p:txBody>
      </p:sp>
      <p:sp>
        <p:nvSpPr>
          <p:cNvPr id="6" name="Footer Placeholder 5">
            <a:extLst>
              <a:ext uri="{FF2B5EF4-FFF2-40B4-BE49-F238E27FC236}">
                <a16:creationId xmlns:a16="http://schemas.microsoft.com/office/drawing/2014/main" id="{6AE2DD47-DCB4-48BE-A822-A1092D6FA2C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8646DC1-9538-4911-B288-669052D01B85}"/>
              </a:ext>
            </a:extLst>
          </p:cNvPr>
          <p:cNvSpPr>
            <a:spLocks noGrp="1"/>
          </p:cNvSpPr>
          <p:nvPr>
            <p:ph type="sldNum" sz="quarter" idx="12"/>
          </p:nvPr>
        </p:nvSpPr>
        <p:spPr/>
        <p:txBody>
          <a:bodyPr/>
          <a:lstStyle/>
          <a:p>
            <a:fld id="{132A106B-5B3A-4C1D-94F9-9DF5321BB936}" type="slidenum">
              <a:rPr lang="en-US" smtClean="0"/>
              <a:t>‹#›</a:t>
            </a:fld>
            <a:endParaRPr lang="en-US" dirty="0"/>
          </a:p>
        </p:txBody>
      </p:sp>
    </p:spTree>
    <p:extLst>
      <p:ext uri="{BB962C8B-B14F-4D97-AF65-F5344CB8AC3E}">
        <p14:creationId xmlns:p14="http://schemas.microsoft.com/office/powerpoint/2010/main" val="205361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0660C-77BD-409A-9FC5-BE6E4B1908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63B662-37BA-4670-AD52-54111FD668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35482-2193-4D98-A74B-9F7C1AE1AC1D}"/>
              </a:ext>
            </a:extLst>
          </p:cNvPr>
          <p:cNvSpPr>
            <a:spLocks noGrp="1"/>
          </p:cNvSpPr>
          <p:nvPr>
            <p:ph type="dt" sz="half" idx="10"/>
          </p:nvPr>
        </p:nvSpPr>
        <p:spPr/>
        <p:txBody>
          <a:bodyPr/>
          <a:lstStyle/>
          <a:p>
            <a:fld id="{0E1BA443-6B20-4508-AEF8-8F16BF2CE8F5}" type="datetimeFigureOut">
              <a:rPr lang="en-US" smtClean="0"/>
              <a:t>10/20/20</a:t>
            </a:fld>
            <a:endParaRPr lang="en-US" dirty="0"/>
          </a:p>
        </p:txBody>
      </p:sp>
      <p:sp>
        <p:nvSpPr>
          <p:cNvPr id="5" name="Footer Placeholder 4">
            <a:extLst>
              <a:ext uri="{FF2B5EF4-FFF2-40B4-BE49-F238E27FC236}">
                <a16:creationId xmlns:a16="http://schemas.microsoft.com/office/drawing/2014/main" id="{B431E86F-A2BC-4449-B1D0-BD73FEDA3D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2A0C90-B3CE-41D7-9AD2-CDFCBD30D52B}"/>
              </a:ext>
            </a:extLst>
          </p:cNvPr>
          <p:cNvSpPr>
            <a:spLocks noGrp="1"/>
          </p:cNvSpPr>
          <p:nvPr>
            <p:ph type="sldNum" sz="quarter" idx="12"/>
          </p:nvPr>
        </p:nvSpPr>
        <p:spPr/>
        <p:txBody>
          <a:bodyPr/>
          <a:lstStyle/>
          <a:p>
            <a:fld id="{132A106B-5B3A-4C1D-94F9-9DF5321BB936}" type="slidenum">
              <a:rPr lang="en-US" smtClean="0"/>
              <a:t>‹#›</a:t>
            </a:fld>
            <a:endParaRPr lang="en-US" dirty="0"/>
          </a:p>
        </p:txBody>
      </p:sp>
    </p:spTree>
    <p:extLst>
      <p:ext uri="{BB962C8B-B14F-4D97-AF65-F5344CB8AC3E}">
        <p14:creationId xmlns:p14="http://schemas.microsoft.com/office/powerpoint/2010/main" val="19336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C4C5C2-384C-4C91-BEE4-7F3EC7418995}"/>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6265EA-8A18-4763-AEE3-4CFB3BB4BEF9}"/>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75693-B6B3-4E0F-B8CA-3B8907A7CCFD}"/>
              </a:ext>
            </a:extLst>
          </p:cNvPr>
          <p:cNvSpPr>
            <a:spLocks noGrp="1"/>
          </p:cNvSpPr>
          <p:nvPr>
            <p:ph type="dt" sz="half" idx="10"/>
          </p:nvPr>
        </p:nvSpPr>
        <p:spPr/>
        <p:txBody>
          <a:bodyPr/>
          <a:lstStyle/>
          <a:p>
            <a:fld id="{0E1BA443-6B20-4508-AEF8-8F16BF2CE8F5}" type="datetimeFigureOut">
              <a:rPr lang="en-US" smtClean="0"/>
              <a:t>10/20/20</a:t>
            </a:fld>
            <a:endParaRPr lang="en-US" dirty="0"/>
          </a:p>
        </p:txBody>
      </p:sp>
      <p:sp>
        <p:nvSpPr>
          <p:cNvPr id="5" name="Footer Placeholder 4">
            <a:extLst>
              <a:ext uri="{FF2B5EF4-FFF2-40B4-BE49-F238E27FC236}">
                <a16:creationId xmlns:a16="http://schemas.microsoft.com/office/drawing/2014/main" id="{632CDE16-776B-4FE3-8EA2-BAEC2B02FA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FCAB22-3299-4AAF-86A8-235A4FF635EF}"/>
              </a:ext>
            </a:extLst>
          </p:cNvPr>
          <p:cNvSpPr>
            <a:spLocks noGrp="1"/>
          </p:cNvSpPr>
          <p:nvPr>
            <p:ph type="sldNum" sz="quarter" idx="12"/>
          </p:nvPr>
        </p:nvSpPr>
        <p:spPr/>
        <p:txBody>
          <a:bodyPr/>
          <a:lstStyle/>
          <a:p>
            <a:fld id="{132A106B-5B3A-4C1D-94F9-9DF5321BB936}" type="slidenum">
              <a:rPr lang="en-US" smtClean="0"/>
              <a:t>‹#›</a:t>
            </a:fld>
            <a:endParaRPr lang="en-US" dirty="0"/>
          </a:p>
        </p:txBody>
      </p:sp>
    </p:spTree>
    <p:extLst>
      <p:ext uri="{BB962C8B-B14F-4D97-AF65-F5344CB8AC3E}">
        <p14:creationId xmlns:p14="http://schemas.microsoft.com/office/powerpoint/2010/main" val="80400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C05DC-BF8E-4C69-8943-F2A95CDA40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A15DB7-A447-48D6-A760-C37E3AB54B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FA5324-BB31-4BF9-940F-0B43BA493E29}"/>
              </a:ext>
            </a:extLst>
          </p:cNvPr>
          <p:cNvSpPr>
            <a:spLocks noGrp="1"/>
          </p:cNvSpPr>
          <p:nvPr>
            <p:ph type="dt" sz="half" idx="10"/>
          </p:nvPr>
        </p:nvSpPr>
        <p:spPr/>
        <p:txBody>
          <a:bodyPr/>
          <a:lstStyle/>
          <a:p>
            <a:fld id="{7279560A-1B5D-490C-9118-216C4C34BBEA}" type="datetimeFigureOut">
              <a:rPr lang="en-US" smtClean="0"/>
              <a:t>10/20/20</a:t>
            </a:fld>
            <a:endParaRPr lang="en-US" dirty="0"/>
          </a:p>
        </p:txBody>
      </p:sp>
      <p:sp>
        <p:nvSpPr>
          <p:cNvPr id="5" name="Footer Placeholder 4">
            <a:extLst>
              <a:ext uri="{FF2B5EF4-FFF2-40B4-BE49-F238E27FC236}">
                <a16:creationId xmlns:a16="http://schemas.microsoft.com/office/drawing/2014/main" id="{6005EF71-450E-491D-BE59-4C6040E1D4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C4E970-1BD1-43EA-8F8D-6466C56F07F5}"/>
              </a:ext>
            </a:extLst>
          </p:cNvPr>
          <p:cNvSpPr>
            <a:spLocks noGrp="1"/>
          </p:cNvSpPr>
          <p:nvPr>
            <p:ph type="sldNum" sz="quarter" idx="12"/>
          </p:nvPr>
        </p:nvSpPr>
        <p:spPr/>
        <p:txBody>
          <a:bodyPr/>
          <a:lstStyle/>
          <a:p>
            <a:fld id="{DB5C67EA-6CC6-480D-B728-CD41940680E3}" type="slidenum">
              <a:rPr lang="en-US" smtClean="0"/>
              <a:t>‹#›</a:t>
            </a:fld>
            <a:endParaRPr lang="en-US" dirty="0"/>
          </a:p>
        </p:txBody>
      </p:sp>
    </p:spTree>
    <p:extLst>
      <p:ext uri="{BB962C8B-B14F-4D97-AF65-F5344CB8AC3E}">
        <p14:creationId xmlns:p14="http://schemas.microsoft.com/office/powerpoint/2010/main" val="283259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F264-F89A-4E47-AB17-16CD97E29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350060-74E6-413F-B59F-D675B5F606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FDE938-6A66-4384-8BAE-CFD29FA6DC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1E35F1-D040-4D57-8580-F45310C14481}"/>
              </a:ext>
            </a:extLst>
          </p:cNvPr>
          <p:cNvSpPr>
            <a:spLocks noGrp="1"/>
          </p:cNvSpPr>
          <p:nvPr>
            <p:ph type="dt" sz="half" idx="10"/>
          </p:nvPr>
        </p:nvSpPr>
        <p:spPr/>
        <p:txBody>
          <a:bodyPr/>
          <a:lstStyle/>
          <a:p>
            <a:fld id="{7279560A-1B5D-490C-9118-216C4C34BBEA}" type="datetimeFigureOut">
              <a:rPr lang="en-US" smtClean="0"/>
              <a:t>10/20/20</a:t>
            </a:fld>
            <a:endParaRPr lang="en-US" dirty="0"/>
          </a:p>
        </p:txBody>
      </p:sp>
      <p:sp>
        <p:nvSpPr>
          <p:cNvPr id="6" name="Footer Placeholder 5">
            <a:extLst>
              <a:ext uri="{FF2B5EF4-FFF2-40B4-BE49-F238E27FC236}">
                <a16:creationId xmlns:a16="http://schemas.microsoft.com/office/drawing/2014/main" id="{DF83658D-8F50-4574-A66F-B57311B42D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0A3D170-5C34-4076-8A7E-69442EE6DE77}"/>
              </a:ext>
            </a:extLst>
          </p:cNvPr>
          <p:cNvSpPr>
            <a:spLocks noGrp="1"/>
          </p:cNvSpPr>
          <p:nvPr>
            <p:ph type="sldNum" sz="quarter" idx="12"/>
          </p:nvPr>
        </p:nvSpPr>
        <p:spPr/>
        <p:txBody>
          <a:bodyPr/>
          <a:lstStyle/>
          <a:p>
            <a:fld id="{DB5C67EA-6CC6-480D-B728-CD41940680E3}" type="slidenum">
              <a:rPr lang="en-US" smtClean="0"/>
              <a:t>‹#›</a:t>
            </a:fld>
            <a:endParaRPr lang="en-US" dirty="0"/>
          </a:p>
        </p:txBody>
      </p:sp>
    </p:spTree>
    <p:extLst>
      <p:ext uri="{BB962C8B-B14F-4D97-AF65-F5344CB8AC3E}">
        <p14:creationId xmlns:p14="http://schemas.microsoft.com/office/powerpoint/2010/main" val="252062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E7701-9F09-4C59-975F-F16E704824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0F7587-9F7D-49CF-833D-DBAD8BAF1C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1D4677-667E-46C2-9BA4-09EB7E6719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B2C4FA-84DF-4631-8A7B-849E2A6FA3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3621E2-C940-48D8-AF90-35FC88C894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6319F1-BB37-4320-AB12-9090E13F81A1}"/>
              </a:ext>
            </a:extLst>
          </p:cNvPr>
          <p:cNvSpPr>
            <a:spLocks noGrp="1"/>
          </p:cNvSpPr>
          <p:nvPr>
            <p:ph type="dt" sz="half" idx="10"/>
          </p:nvPr>
        </p:nvSpPr>
        <p:spPr/>
        <p:txBody>
          <a:bodyPr/>
          <a:lstStyle/>
          <a:p>
            <a:fld id="{7279560A-1B5D-490C-9118-216C4C34BBEA}" type="datetimeFigureOut">
              <a:rPr lang="en-US" smtClean="0"/>
              <a:t>10/20/20</a:t>
            </a:fld>
            <a:endParaRPr lang="en-US" dirty="0"/>
          </a:p>
        </p:txBody>
      </p:sp>
      <p:sp>
        <p:nvSpPr>
          <p:cNvPr id="8" name="Footer Placeholder 7">
            <a:extLst>
              <a:ext uri="{FF2B5EF4-FFF2-40B4-BE49-F238E27FC236}">
                <a16:creationId xmlns:a16="http://schemas.microsoft.com/office/drawing/2014/main" id="{E41D2A38-B836-4CED-A4D4-0E750957F1C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9085DD-6C02-47E6-920A-BA1011873463}"/>
              </a:ext>
            </a:extLst>
          </p:cNvPr>
          <p:cNvSpPr>
            <a:spLocks noGrp="1"/>
          </p:cNvSpPr>
          <p:nvPr>
            <p:ph type="sldNum" sz="quarter" idx="12"/>
          </p:nvPr>
        </p:nvSpPr>
        <p:spPr/>
        <p:txBody>
          <a:bodyPr/>
          <a:lstStyle/>
          <a:p>
            <a:fld id="{DB5C67EA-6CC6-480D-B728-CD41940680E3}" type="slidenum">
              <a:rPr lang="en-US" smtClean="0"/>
              <a:t>‹#›</a:t>
            </a:fld>
            <a:endParaRPr lang="en-US" dirty="0"/>
          </a:p>
        </p:txBody>
      </p:sp>
    </p:spTree>
    <p:extLst>
      <p:ext uri="{BB962C8B-B14F-4D97-AF65-F5344CB8AC3E}">
        <p14:creationId xmlns:p14="http://schemas.microsoft.com/office/powerpoint/2010/main" val="40171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577B5-726F-4478-B213-5D0234E21E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1FBB98-E9C4-4326-B8C1-423D2B1CEC88}"/>
              </a:ext>
            </a:extLst>
          </p:cNvPr>
          <p:cNvSpPr>
            <a:spLocks noGrp="1"/>
          </p:cNvSpPr>
          <p:nvPr>
            <p:ph type="dt" sz="half" idx="10"/>
          </p:nvPr>
        </p:nvSpPr>
        <p:spPr/>
        <p:txBody>
          <a:bodyPr/>
          <a:lstStyle/>
          <a:p>
            <a:fld id="{7279560A-1B5D-490C-9118-216C4C34BBEA}" type="datetimeFigureOut">
              <a:rPr lang="en-US" smtClean="0"/>
              <a:t>10/20/20</a:t>
            </a:fld>
            <a:endParaRPr lang="en-US" dirty="0"/>
          </a:p>
        </p:txBody>
      </p:sp>
      <p:sp>
        <p:nvSpPr>
          <p:cNvPr id="4" name="Footer Placeholder 3">
            <a:extLst>
              <a:ext uri="{FF2B5EF4-FFF2-40B4-BE49-F238E27FC236}">
                <a16:creationId xmlns:a16="http://schemas.microsoft.com/office/drawing/2014/main" id="{D0E2F285-DE4A-4857-BB5F-C292B91E55B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BB6AB4D-8B0F-47D4-B214-C942606700B2}"/>
              </a:ext>
            </a:extLst>
          </p:cNvPr>
          <p:cNvSpPr>
            <a:spLocks noGrp="1"/>
          </p:cNvSpPr>
          <p:nvPr>
            <p:ph type="sldNum" sz="quarter" idx="12"/>
          </p:nvPr>
        </p:nvSpPr>
        <p:spPr/>
        <p:txBody>
          <a:bodyPr/>
          <a:lstStyle/>
          <a:p>
            <a:fld id="{DB5C67EA-6CC6-480D-B728-CD41940680E3}" type="slidenum">
              <a:rPr lang="en-US" smtClean="0"/>
              <a:t>‹#›</a:t>
            </a:fld>
            <a:endParaRPr lang="en-US" dirty="0"/>
          </a:p>
        </p:txBody>
      </p:sp>
    </p:spTree>
    <p:extLst>
      <p:ext uri="{BB962C8B-B14F-4D97-AF65-F5344CB8AC3E}">
        <p14:creationId xmlns:p14="http://schemas.microsoft.com/office/powerpoint/2010/main" val="216300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FDA870-04E5-4220-B2A8-0E785C625881}"/>
              </a:ext>
            </a:extLst>
          </p:cNvPr>
          <p:cNvSpPr>
            <a:spLocks noGrp="1"/>
          </p:cNvSpPr>
          <p:nvPr>
            <p:ph type="dt" sz="half" idx="10"/>
          </p:nvPr>
        </p:nvSpPr>
        <p:spPr/>
        <p:txBody>
          <a:bodyPr/>
          <a:lstStyle/>
          <a:p>
            <a:fld id="{7279560A-1B5D-490C-9118-216C4C34BBEA}" type="datetimeFigureOut">
              <a:rPr lang="en-US" smtClean="0"/>
              <a:t>10/20/20</a:t>
            </a:fld>
            <a:endParaRPr lang="en-US" dirty="0"/>
          </a:p>
        </p:txBody>
      </p:sp>
      <p:sp>
        <p:nvSpPr>
          <p:cNvPr id="3" name="Footer Placeholder 2">
            <a:extLst>
              <a:ext uri="{FF2B5EF4-FFF2-40B4-BE49-F238E27FC236}">
                <a16:creationId xmlns:a16="http://schemas.microsoft.com/office/drawing/2014/main" id="{0664C191-388C-4417-B9BE-C02452E4FD7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AD12711-E92A-4CA2-B255-58612B15B6E8}"/>
              </a:ext>
            </a:extLst>
          </p:cNvPr>
          <p:cNvSpPr>
            <a:spLocks noGrp="1"/>
          </p:cNvSpPr>
          <p:nvPr>
            <p:ph type="sldNum" sz="quarter" idx="12"/>
          </p:nvPr>
        </p:nvSpPr>
        <p:spPr/>
        <p:txBody>
          <a:bodyPr/>
          <a:lstStyle/>
          <a:p>
            <a:fld id="{DB5C67EA-6CC6-480D-B728-CD41940680E3}" type="slidenum">
              <a:rPr lang="en-US" smtClean="0"/>
              <a:t>‹#›</a:t>
            </a:fld>
            <a:endParaRPr lang="en-US" dirty="0"/>
          </a:p>
        </p:txBody>
      </p:sp>
    </p:spTree>
    <p:extLst>
      <p:ext uri="{BB962C8B-B14F-4D97-AF65-F5344CB8AC3E}">
        <p14:creationId xmlns:p14="http://schemas.microsoft.com/office/powerpoint/2010/main" val="197563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1380E-67D2-408C-A98E-C74B74F224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C03938-DDC5-4E60-939D-8D8D08AC8D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BBFEF-0A0E-4D47-84EE-00B262967A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5970CA-DA17-4036-A153-5EFA1C4DA573}"/>
              </a:ext>
            </a:extLst>
          </p:cNvPr>
          <p:cNvSpPr>
            <a:spLocks noGrp="1"/>
          </p:cNvSpPr>
          <p:nvPr>
            <p:ph type="dt" sz="half" idx="10"/>
          </p:nvPr>
        </p:nvSpPr>
        <p:spPr/>
        <p:txBody>
          <a:bodyPr/>
          <a:lstStyle/>
          <a:p>
            <a:fld id="{7279560A-1B5D-490C-9118-216C4C34BBEA}" type="datetimeFigureOut">
              <a:rPr lang="en-US" smtClean="0"/>
              <a:t>10/20/20</a:t>
            </a:fld>
            <a:endParaRPr lang="en-US" dirty="0"/>
          </a:p>
        </p:txBody>
      </p:sp>
      <p:sp>
        <p:nvSpPr>
          <p:cNvPr id="6" name="Footer Placeholder 5">
            <a:extLst>
              <a:ext uri="{FF2B5EF4-FFF2-40B4-BE49-F238E27FC236}">
                <a16:creationId xmlns:a16="http://schemas.microsoft.com/office/drawing/2014/main" id="{F81BCE61-7B2B-424C-A473-E7D197B157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4ECF1F-DC1C-4F77-8502-A199B0B9F9E6}"/>
              </a:ext>
            </a:extLst>
          </p:cNvPr>
          <p:cNvSpPr>
            <a:spLocks noGrp="1"/>
          </p:cNvSpPr>
          <p:nvPr>
            <p:ph type="sldNum" sz="quarter" idx="12"/>
          </p:nvPr>
        </p:nvSpPr>
        <p:spPr/>
        <p:txBody>
          <a:bodyPr/>
          <a:lstStyle/>
          <a:p>
            <a:fld id="{DB5C67EA-6CC6-480D-B728-CD41940680E3}" type="slidenum">
              <a:rPr lang="en-US" smtClean="0"/>
              <a:t>‹#›</a:t>
            </a:fld>
            <a:endParaRPr lang="en-US" dirty="0"/>
          </a:p>
        </p:txBody>
      </p:sp>
    </p:spTree>
    <p:extLst>
      <p:ext uri="{BB962C8B-B14F-4D97-AF65-F5344CB8AC3E}">
        <p14:creationId xmlns:p14="http://schemas.microsoft.com/office/powerpoint/2010/main" val="367403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A1834-6419-460F-815C-EED3E74309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BCEE20-8106-4F20-BAD5-8BE15C56DA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E76F51E-EFE5-4E1E-9E24-8591335851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D83F96-9521-4F02-A7C5-1CE5830FEF4B}"/>
              </a:ext>
            </a:extLst>
          </p:cNvPr>
          <p:cNvSpPr>
            <a:spLocks noGrp="1"/>
          </p:cNvSpPr>
          <p:nvPr>
            <p:ph type="dt" sz="half" idx="10"/>
          </p:nvPr>
        </p:nvSpPr>
        <p:spPr/>
        <p:txBody>
          <a:bodyPr/>
          <a:lstStyle/>
          <a:p>
            <a:fld id="{7279560A-1B5D-490C-9118-216C4C34BBEA}" type="datetimeFigureOut">
              <a:rPr lang="en-US" smtClean="0"/>
              <a:t>10/20/20</a:t>
            </a:fld>
            <a:endParaRPr lang="en-US" dirty="0"/>
          </a:p>
        </p:txBody>
      </p:sp>
      <p:sp>
        <p:nvSpPr>
          <p:cNvPr id="6" name="Footer Placeholder 5">
            <a:extLst>
              <a:ext uri="{FF2B5EF4-FFF2-40B4-BE49-F238E27FC236}">
                <a16:creationId xmlns:a16="http://schemas.microsoft.com/office/drawing/2014/main" id="{7C29D1D9-48F5-432C-BF8B-1F45820C46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ABE078-686C-4000-A279-25C368C8DC62}"/>
              </a:ext>
            </a:extLst>
          </p:cNvPr>
          <p:cNvSpPr>
            <a:spLocks noGrp="1"/>
          </p:cNvSpPr>
          <p:nvPr>
            <p:ph type="sldNum" sz="quarter" idx="12"/>
          </p:nvPr>
        </p:nvSpPr>
        <p:spPr/>
        <p:txBody>
          <a:bodyPr/>
          <a:lstStyle/>
          <a:p>
            <a:fld id="{DB5C67EA-6CC6-480D-B728-CD41940680E3}" type="slidenum">
              <a:rPr lang="en-US" smtClean="0"/>
              <a:t>‹#›</a:t>
            </a:fld>
            <a:endParaRPr lang="en-US" dirty="0"/>
          </a:p>
        </p:txBody>
      </p:sp>
    </p:spTree>
    <p:extLst>
      <p:ext uri="{BB962C8B-B14F-4D97-AF65-F5344CB8AC3E}">
        <p14:creationId xmlns:p14="http://schemas.microsoft.com/office/powerpoint/2010/main" val="337424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3ECC8E-B413-4D38-91B7-732629B4BB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BECC94-C696-48E3-9122-E727319654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922754-2E0D-4038-864D-C2B96DF37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79560A-1B5D-490C-9118-216C4C34BBEA}" type="datetimeFigureOut">
              <a:rPr lang="en-US" smtClean="0"/>
              <a:t>10/20/20</a:t>
            </a:fld>
            <a:endParaRPr lang="en-US" dirty="0"/>
          </a:p>
        </p:txBody>
      </p:sp>
      <p:sp>
        <p:nvSpPr>
          <p:cNvPr id="5" name="Footer Placeholder 4">
            <a:extLst>
              <a:ext uri="{FF2B5EF4-FFF2-40B4-BE49-F238E27FC236}">
                <a16:creationId xmlns:a16="http://schemas.microsoft.com/office/drawing/2014/main" id="{9227BD65-78B0-4772-B937-B3086F4730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538659C-6040-42FA-84C6-673846C2B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C67EA-6CC6-480D-B728-CD41940680E3}" type="slidenum">
              <a:rPr lang="en-US" smtClean="0"/>
              <a:t>‹#›</a:t>
            </a:fld>
            <a:endParaRPr lang="en-US" dirty="0"/>
          </a:p>
        </p:txBody>
      </p:sp>
    </p:spTree>
    <p:extLst>
      <p:ext uri="{BB962C8B-B14F-4D97-AF65-F5344CB8AC3E}">
        <p14:creationId xmlns:p14="http://schemas.microsoft.com/office/powerpoint/2010/main" val="234282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797E0B-B58B-4D06-9640-B56984D52A86}"/>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FCFBB9-FC7C-4DB3-BDFE-3A84679F7701}"/>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85860C-65C3-491A-95FC-51CB70B09DFD}"/>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BA443-6B20-4508-AEF8-8F16BF2CE8F5}" type="datetimeFigureOut">
              <a:rPr lang="en-US" smtClean="0"/>
              <a:t>10/20/20</a:t>
            </a:fld>
            <a:endParaRPr lang="en-US" dirty="0"/>
          </a:p>
        </p:txBody>
      </p:sp>
      <p:sp>
        <p:nvSpPr>
          <p:cNvPr id="5" name="Footer Placeholder 4">
            <a:extLst>
              <a:ext uri="{FF2B5EF4-FFF2-40B4-BE49-F238E27FC236}">
                <a16:creationId xmlns:a16="http://schemas.microsoft.com/office/drawing/2014/main" id="{B18FBBE0-C514-45C4-8B6D-2FD7203489BD}"/>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CA0153E-A1A5-4DEB-91CE-3794F2270383}"/>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A106B-5B3A-4C1D-94F9-9DF5321BB936}" type="slidenum">
              <a:rPr lang="en-US" smtClean="0"/>
              <a:t>‹#›</a:t>
            </a:fld>
            <a:endParaRPr lang="en-US" dirty="0"/>
          </a:p>
        </p:txBody>
      </p:sp>
    </p:spTree>
    <p:extLst>
      <p:ext uri="{BB962C8B-B14F-4D97-AF65-F5344CB8AC3E}">
        <p14:creationId xmlns:p14="http://schemas.microsoft.com/office/powerpoint/2010/main" val="2739313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tjamison@psbydesign.com" TargetMode="Externa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hyperlink" Target="http://www.psbydesign.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3588C7-956D-4F8B-A3F3-4629AAAD2637}"/>
              </a:ext>
            </a:extLst>
          </p:cNvPr>
          <p:cNvPicPr/>
          <p:nvPr/>
        </p:nvPicPr>
        <p:blipFill rotWithShape="1">
          <a:blip r:embed="rId3">
            <a:extLst>
              <a:ext uri="{28A0092B-C50C-407E-A947-70E740481C1C}">
                <a14:useLocalDpi xmlns:a14="http://schemas.microsoft.com/office/drawing/2010/main" val="0"/>
              </a:ext>
            </a:extLst>
          </a:blip>
          <a:srcRect t="16751" b="19163"/>
          <a:stretch/>
        </p:blipFill>
        <p:spPr>
          <a:xfrm>
            <a:off x="20" y="-1"/>
            <a:ext cx="12191980" cy="4394997"/>
          </a:xfrm>
          <a:prstGeom prst="rect">
            <a:avLst/>
          </a:prstGeom>
        </p:spPr>
      </p:pic>
      <p:sp>
        <p:nvSpPr>
          <p:cNvPr id="9" name="Freeform: Shape 8">
            <a:extLst>
              <a:ext uri="{FF2B5EF4-FFF2-40B4-BE49-F238E27FC236}">
                <a16:creationId xmlns:a16="http://schemas.microsoft.com/office/drawing/2014/main" id="{303CC970-4826-4CED-8063-0FB67663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286518" y="4564049"/>
            <a:ext cx="3905483" cy="2293951"/>
          </a:xfrm>
          <a:custGeom>
            <a:avLst/>
            <a:gdLst>
              <a:gd name="connsiteX0" fmla="*/ 0 w 3905483"/>
              <a:gd name="connsiteY0" fmla="*/ 2293951 h 2293951"/>
              <a:gd name="connsiteX1" fmla="*/ 3905483 w 3905483"/>
              <a:gd name="connsiteY1" fmla="*/ 2293951 h 2293951"/>
              <a:gd name="connsiteX2" fmla="*/ 3905483 w 3905483"/>
              <a:gd name="connsiteY2" fmla="*/ 0 h 2293951"/>
              <a:gd name="connsiteX3" fmla="*/ 2479521 w 3905483"/>
              <a:gd name="connsiteY3" fmla="*/ 0 h 2293951"/>
              <a:gd name="connsiteX4" fmla="*/ 1739055 w 3905483"/>
              <a:gd name="connsiteY4" fmla="*/ 0 h 2293951"/>
              <a:gd name="connsiteX5" fmla="*/ 1737976 w 3905483"/>
              <a:gd name="connsiteY5" fmla="*/ 2332 h 2293951"/>
              <a:gd name="connsiteX6" fmla="*/ 1061319 w 3905483"/>
              <a:gd name="connsiteY6" fmla="*/ 2332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483" h="2293951">
                <a:moveTo>
                  <a:pt x="0" y="2293951"/>
                </a:moveTo>
                <a:lnTo>
                  <a:pt x="3905483" y="2293951"/>
                </a:lnTo>
                <a:lnTo>
                  <a:pt x="3905483" y="0"/>
                </a:lnTo>
                <a:lnTo>
                  <a:pt x="2479521" y="0"/>
                </a:lnTo>
                <a:lnTo>
                  <a:pt x="1739055" y="0"/>
                </a:lnTo>
                <a:lnTo>
                  <a:pt x="1737976" y="2332"/>
                </a:lnTo>
                <a:lnTo>
                  <a:pt x="1061319" y="233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14490D63-3365-45CC-AC50-705C1B768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564049"/>
            <a:ext cx="9110805" cy="2293951"/>
          </a:xfrm>
          <a:custGeom>
            <a:avLst/>
            <a:gdLst>
              <a:gd name="connsiteX0" fmla="*/ 0 w 9110805"/>
              <a:gd name="connsiteY0" fmla="*/ 2293951 h 2293951"/>
              <a:gd name="connsiteX1" fmla="*/ 107316 w 9110805"/>
              <a:gd name="connsiteY1" fmla="*/ 2293951 h 2293951"/>
              <a:gd name="connsiteX2" fmla="*/ 7277190 w 9110805"/>
              <a:gd name="connsiteY2" fmla="*/ 2293951 h 2293951"/>
              <a:gd name="connsiteX3" fmla="*/ 8048407 w 9110805"/>
              <a:gd name="connsiteY3" fmla="*/ 2293951 h 2293951"/>
              <a:gd name="connsiteX4" fmla="*/ 9110805 w 9110805"/>
              <a:gd name="connsiteY4" fmla="*/ 0 h 2293951"/>
              <a:gd name="connsiteX5" fmla="*/ 8339588 w 9110805"/>
              <a:gd name="connsiteY5" fmla="*/ 0 h 2293951"/>
              <a:gd name="connsiteX6" fmla="*/ 107316 w 9110805"/>
              <a:gd name="connsiteY6" fmla="*/ 0 h 2293951"/>
              <a:gd name="connsiteX7" fmla="*/ 0 w 9110805"/>
              <a:gd name="connsiteY7" fmla="*/ 0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0805" h="2293951">
                <a:moveTo>
                  <a:pt x="0" y="2293951"/>
                </a:moveTo>
                <a:lnTo>
                  <a:pt x="107316" y="2293951"/>
                </a:lnTo>
                <a:lnTo>
                  <a:pt x="7277190" y="2293951"/>
                </a:lnTo>
                <a:lnTo>
                  <a:pt x="8048407" y="2293951"/>
                </a:lnTo>
                <a:lnTo>
                  <a:pt x="9110805" y="0"/>
                </a:lnTo>
                <a:lnTo>
                  <a:pt x="8339588" y="0"/>
                </a:lnTo>
                <a:lnTo>
                  <a:pt x="107316"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81B148D4-D344-43A9-962B-19AAD8705347}"/>
              </a:ext>
            </a:extLst>
          </p:cNvPr>
          <p:cNvSpPr>
            <a:spLocks noGrp="1"/>
          </p:cNvSpPr>
          <p:nvPr>
            <p:ph type="subTitle" idx="1"/>
          </p:nvPr>
        </p:nvSpPr>
        <p:spPr>
          <a:xfrm>
            <a:off x="735230" y="5669996"/>
            <a:ext cx="7748117" cy="990198"/>
          </a:xfrm>
        </p:spPr>
        <p:txBody>
          <a:bodyPr>
            <a:normAutofit/>
          </a:bodyPr>
          <a:lstStyle/>
          <a:p>
            <a:pPr algn="l"/>
            <a:r>
              <a:rPr lang="en-US" sz="2800" dirty="0">
                <a:solidFill>
                  <a:srgbClr val="FFFFFF"/>
                </a:solidFill>
                <a:effectLst>
                  <a:outerShdw blurRad="38100" dist="38100" dir="2700000" algn="tl">
                    <a:srgbClr val="000000">
                      <a:alpha val="43137"/>
                    </a:srgbClr>
                  </a:outerShdw>
                </a:effectLst>
              </a:rPr>
              <a:t>How to Achieve and Sustain 90% (or more) </a:t>
            </a:r>
          </a:p>
          <a:p>
            <a:pPr algn="l"/>
            <a:r>
              <a:rPr lang="en-US" sz="2800" dirty="0">
                <a:solidFill>
                  <a:srgbClr val="FFFFFF"/>
                </a:solidFill>
                <a:effectLst>
                  <a:outerShdw blurRad="38100" dist="38100" dir="2700000" algn="tl">
                    <a:srgbClr val="000000">
                      <a:alpha val="43137"/>
                    </a:srgbClr>
                  </a:outerShdw>
                </a:effectLst>
              </a:rPr>
              <a:t>Customer Satisfaction</a:t>
            </a:r>
          </a:p>
        </p:txBody>
      </p:sp>
      <p:sp>
        <p:nvSpPr>
          <p:cNvPr id="2" name="Title 1">
            <a:extLst>
              <a:ext uri="{FF2B5EF4-FFF2-40B4-BE49-F238E27FC236}">
                <a16:creationId xmlns:a16="http://schemas.microsoft.com/office/drawing/2014/main" id="{6CF81CFC-5E11-4BAD-B2EB-940C937BA51F}"/>
              </a:ext>
            </a:extLst>
          </p:cNvPr>
          <p:cNvSpPr>
            <a:spLocks noGrp="1"/>
          </p:cNvSpPr>
          <p:nvPr>
            <p:ph type="ctrTitle"/>
          </p:nvPr>
        </p:nvSpPr>
        <p:spPr>
          <a:xfrm>
            <a:off x="651843" y="4564049"/>
            <a:ext cx="6982834" cy="1026435"/>
          </a:xfrm>
        </p:spPr>
        <p:txBody>
          <a:bodyPr>
            <a:normAutofit/>
          </a:bodyPr>
          <a:lstStyle/>
          <a:p>
            <a:pPr algn="l"/>
            <a:r>
              <a:rPr lang="en-US" sz="6600" dirty="0">
                <a:solidFill>
                  <a:srgbClr val="FFFFFF"/>
                </a:solidFill>
                <a:effectLst>
                  <a:outerShdw blurRad="38100" dist="38100" dir="2700000" algn="tl">
                    <a:srgbClr val="000000">
                      <a:alpha val="43137"/>
                    </a:srgbClr>
                  </a:outerShdw>
                </a:effectLst>
              </a:rPr>
              <a:t>Getting to 90%</a:t>
            </a:r>
          </a:p>
        </p:txBody>
      </p:sp>
      <p:pic>
        <p:nvPicPr>
          <p:cNvPr id="6" name="Picture 5" descr="A close up of a logo&#10;&#10;Description automatically generated">
            <a:extLst>
              <a:ext uri="{FF2B5EF4-FFF2-40B4-BE49-F238E27FC236}">
                <a16:creationId xmlns:a16="http://schemas.microsoft.com/office/drawing/2014/main" id="{D07956C3-80FB-4E9B-9EFB-C41EA85E4A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0591" y="5357803"/>
            <a:ext cx="2188757" cy="693872"/>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95923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1653363" y="365760"/>
            <a:ext cx="9367203" cy="1188720"/>
          </a:xfrm>
        </p:spPr>
        <p:txBody>
          <a:bodyPr>
            <a:normAutofit/>
          </a:bodyPr>
          <a:lstStyle/>
          <a:p>
            <a:r>
              <a:rPr lang="en-US" sz="7200" dirty="0"/>
              <a:t>This Program is NOT</a:t>
            </a:r>
          </a:p>
        </p:txBody>
      </p:sp>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152D312-2351-4DD4-BAE4-B54891F6C46E}"/>
              </a:ext>
            </a:extLst>
          </p:cNvPr>
          <p:cNvSpPr txBox="1"/>
          <p:nvPr/>
        </p:nvSpPr>
        <p:spPr>
          <a:xfrm>
            <a:off x="1079164" y="2293848"/>
            <a:ext cx="10515600" cy="4093428"/>
          </a:xfrm>
          <a:prstGeom prst="rect">
            <a:avLst/>
          </a:prstGeom>
          <a:noFill/>
        </p:spPr>
        <p:txBody>
          <a:bodyPr wrap="square">
            <a:spAutoFit/>
          </a:bodyPr>
          <a:lstStyle/>
          <a:p>
            <a:pPr marR="0" lvl="0" algn="ctr">
              <a:spcBef>
                <a:spcPts val="0"/>
              </a:spcBef>
              <a:spcAft>
                <a:spcPts val="1200"/>
              </a:spcAft>
              <a:buSzPct val="80000"/>
            </a:pPr>
            <a:r>
              <a:rPr lang="en-US" sz="8000" dirty="0">
                <a:effectLst/>
                <a:latin typeface="Calibri" panose="020F0502020204030204" pitchFamily="34" charset="0"/>
                <a:ea typeface="Calibri" panose="020F0502020204030204" pitchFamily="34" charset="0"/>
              </a:rPr>
              <a:t>Some </a:t>
            </a:r>
            <a:r>
              <a:rPr lang="en-US" sz="8000" i="1" dirty="0">
                <a:effectLst/>
                <a:latin typeface="Calibri" panose="020F0502020204030204" pitchFamily="34" charset="0"/>
                <a:ea typeface="Calibri" panose="020F0502020204030204" pitchFamily="34" charset="0"/>
              </a:rPr>
              <a:t>“catchy”</a:t>
            </a:r>
            <a:r>
              <a:rPr lang="en-US" sz="8000" dirty="0">
                <a:effectLst/>
                <a:latin typeface="Calibri" panose="020F0502020204030204" pitchFamily="34" charset="0"/>
                <a:ea typeface="Calibri" panose="020F0502020204030204" pitchFamily="34" charset="0"/>
              </a:rPr>
              <a:t> </a:t>
            </a:r>
          </a:p>
          <a:p>
            <a:pPr marR="0" lvl="0" algn="ctr">
              <a:spcBef>
                <a:spcPts val="0"/>
              </a:spcBef>
              <a:spcAft>
                <a:spcPts val="1200"/>
              </a:spcAft>
              <a:buSzPct val="80000"/>
            </a:pPr>
            <a:r>
              <a:rPr lang="en-US" sz="8000" dirty="0">
                <a:effectLst/>
                <a:latin typeface="Calibri" panose="020F0502020204030204" pitchFamily="34" charset="0"/>
                <a:ea typeface="Calibri" panose="020F0502020204030204" pitchFamily="34" charset="0"/>
              </a:rPr>
              <a:t>one-size-fits-all </a:t>
            </a:r>
          </a:p>
          <a:p>
            <a:pPr marR="0" lvl="0" algn="ctr">
              <a:spcBef>
                <a:spcPts val="0"/>
              </a:spcBef>
              <a:spcAft>
                <a:spcPts val="1200"/>
              </a:spcAft>
              <a:buSzPct val="80000"/>
            </a:pPr>
            <a:r>
              <a:rPr lang="en-US" sz="8000" dirty="0">
                <a:effectLst/>
                <a:latin typeface="Calibri" panose="020F0502020204030204" pitchFamily="34" charset="0"/>
                <a:ea typeface="Calibri" panose="020F0502020204030204" pitchFamily="34" charset="0"/>
              </a:rPr>
              <a:t>approach</a:t>
            </a:r>
            <a:endParaRPr lang="en-US" sz="8000" dirty="0">
              <a:effectLst/>
              <a:latin typeface="Open Sans"/>
              <a:ea typeface="Calibri" panose="020F0502020204030204" pitchFamily="34" charset="0"/>
            </a:endParaRPr>
          </a:p>
        </p:txBody>
      </p:sp>
    </p:spTree>
    <p:extLst>
      <p:ext uri="{BB962C8B-B14F-4D97-AF65-F5344CB8AC3E}">
        <p14:creationId xmlns:p14="http://schemas.microsoft.com/office/powerpoint/2010/main" val="362180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1653363" y="365760"/>
            <a:ext cx="9367203" cy="1188720"/>
          </a:xfrm>
        </p:spPr>
        <p:txBody>
          <a:bodyPr>
            <a:normAutofit/>
          </a:bodyPr>
          <a:lstStyle/>
          <a:p>
            <a:r>
              <a:rPr lang="en-US" sz="7200" dirty="0"/>
              <a:t>This Program is NOT</a:t>
            </a:r>
          </a:p>
        </p:txBody>
      </p:sp>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152D312-2351-4DD4-BAE4-B54891F6C46E}"/>
              </a:ext>
            </a:extLst>
          </p:cNvPr>
          <p:cNvSpPr txBox="1"/>
          <p:nvPr/>
        </p:nvSpPr>
        <p:spPr>
          <a:xfrm>
            <a:off x="1079164" y="2293848"/>
            <a:ext cx="10515600" cy="3785652"/>
          </a:xfrm>
          <a:prstGeom prst="rect">
            <a:avLst/>
          </a:prstGeom>
          <a:noFill/>
        </p:spPr>
        <p:txBody>
          <a:bodyPr wrap="square">
            <a:spAutoFit/>
          </a:bodyPr>
          <a:lstStyle/>
          <a:p>
            <a:pPr marR="0" lvl="0" algn="ctr">
              <a:spcBef>
                <a:spcPts val="0"/>
              </a:spcBef>
              <a:spcAft>
                <a:spcPts val="1200"/>
              </a:spcAft>
              <a:buSzPct val="80000"/>
            </a:pPr>
            <a:r>
              <a:rPr lang="en-US" sz="8000" dirty="0">
                <a:effectLst/>
                <a:latin typeface="Calibri" panose="020F0502020204030204" pitchFamily="34" charset="0"/>
                <a:ea typeface="Calibri" panose="020F0502020204030204" pitchFamily="34" charset="0"/>
              </a:rPr>
              <a:t>A </a:t>
            </a:r>
            <a:r>
              <a:rPr lang="en-US" sz="8000" i="1" dirty="0">
                <a:effectLst/>
                <a:latin typeface="Calibri" panose="020F0502020204030204" pitchFamily="34" charset="0"/>
                <a:ea typeface="Calibri" panose="020F0502020204030204" pitchFamily="34" charset="0"/>
              </a:rPr>
              <a:t>“one-time” </a:t>
            </a:r>
            <a:r>
              <a:rPr lang="en-US" sz="8000" dirty="0">
                <a:effectLst/>
                <a:latin typeface="Calibri" panose="020F0502020204030204" pitchFamily="34" charset="0"/>
                <a:ea typeface="Calibri" panose="020F0502020204030204" pitchFamily="34" charset="0"/>
              </a:rPr>
              <a:t>webinar or workshop that has no depth or substance</a:t>
            </a:r>
          </a:p>
        </p:txBody>
      </p:sp>
    </p:spTree>
    <p:extLst>
      <p:ext uri="{BB962C8B-B14F-4D97-AF65-F5344CB8AC3E}">
        <p14:creationId xmlns:p14="http://schemas.microsoft.com/office/powerpoint/2010/main" val="284245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1653363" y="365760"/>
            <a:ext cx="9367203" cy="1188720"/>
          </a:xfrm>
        </p:spPr>
        <p:txBody>
          <a:bodyPr>
            <a:normAutofit/>
          </a:bodyPr>
          <a:lstStyle/>
          <a:p>
            <a:r>
              <a:rPr lang="en-US" sz="7200" dirty="0"/>
              <a:t>This Program is NOT</a:t>
            </a:r>
          </a:p>
        </p:txBody>
      </p:sp>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152D312-2351-4DD4-BAE4-B54891F6C46E}"/>
              </a:ext>
            </a:extLst>
          </p:cNvPr>
          <p:cNvSpPr txBox="1"/>
          <p:nvPr/>
        </p:nvSpPr>
        <p:spPr>
          <a:xfrm>
            <a:off x="1079164" y="2510417"/>
            <a:ext cx="10515600" cy="3139321"/>
          </a:xfrm>
          <a:prstGeom prst="rect">
            <a:avLst/>
          </a:prstGeom>
          <a:noFill/>
        </p:spPr>
        <p:txBody>
          <a:bodyPr wrap="square">
            <a:spAutoFit/>
          </a:bodyPr>
          <a:lstStyle/>
          <a:p>
            <a:pPr marR="0" lvl="0" algn="ctr">
              <a:spcBef>
                <a:spcPts val="0"/>
              </a:spcBef>
              <a:spcAft>
                <a:spcPts val="1200"/>
              </a:spcAft>
              <a:buSzPct val="80000"/>
            </a:pPr>
            <a:r>
              <a:rPr lang="en-US" sz="6600" dirty="0">
                <a:effectLst/>
                <a:latin typeface="Calibri" panose="020F0502020204030204" pitchFamily="34" charset="0"/>
                <a:ea typeface="Calibri" panose="020F0502020204030204" pitchFamily="34" charset="0"/>
              </a:rPr>
              <a:t>This is NOT a </a:t>
            </a:r>
            <a:r>
              <a:rPr lang="en-US" sz="6600" i="1" dirty="0">
                <a:effectLst/>
                <a:latin typeface="Calibri" panose="020F0502020204030204" pitchFamily="34" charset="0"/>
                <a:ea typeface="Calibri" panose="020F0502020204030204" pitchFamily="34" charset="0"/>
              </a:rPr>
              <a:t>“quick fix” </a:t>
            </a:r>
            <a:r>
              <a:rPr lang="en-US" sz="6600" dirty="0">
                <a:effectLst/>
                <a:latin typeface="Calibri" panose="020F0502020204030204" pitchFamily="34" charset="0"/>
                <a:ea typeface="Calibri" panose="020F0502020204030204" pitchFamily="34" charset="0"/>
              </a:rPr>
              <a:t>program for leaders o</a:t>
            </a:r>
            <a:r>
              <a:rPr lang="en-US" sz="6600" dirty="0">
                <a:latin typeface="Calibri" panose="020F0502020204030204" pitchFamily="34" charset="0"/>
                <a:ea typeface="Calibri" panose="020F0502020204030204" pitchFamily="34" charset="0"/>
              </a:rPr>
              <a:t>r j</a:t>
            </a:r>
            <a:r>
              <a:rPr lang="en-US" sz="6600" dirty="0">
                <a:effectLst/>
                <a:latin typeface="Calibri" panose="020F0502020204030204" pitchFamily="34" charset="0"/>
                <a:ea typeface="Calibri" panose="020F0502020204030204" pitchFamily="34" charset="0"/>
              </a:rPr>
              <a:t>ust about </a:t>
            </a:r>
            <a:r>
              <a:rPr lang="en-US" sz="6600" i="1" dirty="0">
                <a:effectLst/>
                <a:latin typeface="Calibri" panose="020F0502020204030204" pitchFamily="34" charset="0"/>
                <a:ea typeface="Calibri" panose="020F0502020204030204" pitchFamily="34" charset="0"/>
              </a:rPr>
              <a:t>“fixing employees”</a:t>
            </a:r>
          </a:p>
        </p:txBody>
      </p:sp>
    </p:spTree>
    <p:extLst>
      <p:ext uri="{BB962C8B-B14F-4D97-AF65-F5344CB8AC3E}">
        <p14:creationId xmlns:p14="http://schemas.microsoft.com/office/powerpoint/2010/main" val="210832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1653363" y="365760"/>
            <a:ext cx="9367203" cy="1188720"/>
          </a:xfrm>
        </p:spPr>
        <p:txBody>
          <a:bodyPr>
            <a:normAutofit/>
          </a:bodyPr>
          <a:lstStyle/>
          <a:p>
            <a:r>
              <a:rPr lang="en-US" sz="7200" dirty="0"/>
              <a:t>Getting to 90%</a:t>
            </a:r>
          </a:p>
        </p:txBody>
      </p:sp>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CE91375-3994-47A4-ADC4-C178ADD2E455}"/>
              </a:ext>
            </a:extLst>
          </p:cNvPr>
          <p:cNvSpPr txBox="1"/>
          <p:nvPr/>
        </p:nvSpPr>
        <p:spPr>
          <a:xfrm>
            <a:off x="1324027" y="1905448"/>
            <a:ext cx="10515600" cy="1446550"/>
          </a:xfrm>
          <a:prstGeom prst="rect">
            <a:avLst/>
          </a:prstGeom>
          <a:solidFill>
            <a:schemeClr val="tx1">
              <a:lumMod val="75000"/>
              <a:lumOff val="25000"/>
            </a:schemeClr>
          </a:solidFill>
          <a:ln w="38100">
            <a:noFill/>
          </a:ln>
          <a:effectLst>
            <a:glow rad="228600">
              <a:schemeClr val="accent3">
                <a:satMod val="175000"/>
                <a:alpha val="40000"/>
              </a:schemeClr>
            </a:glow>
            <a:outerShdw blurRad="50800" dist="38100" dir="16200000" rotWithShape="0">
              <a:prstClr val="black">
                <a:alpha val="40000"/>
              </a:prstClr>
            </a:outerShdw>
          </a:effectLst>
        </p:spPr>
        <p:txBody>
          <a:bodyPr wrap="square">
            <a:spAutoFit/>
          </a:bodyPr>
          <a:lstStyle/>
          <a:p>
            <a:pPr marL="0" marR="0" algn="ctr">
              <a:spcBef>
                <a:spcPts val="0"/>
              </a:spcBef>
              <a:spcAft>
                <a:spcPts val="0"/>
              </a:spcAft>
            </a:pPr>
            <a:r>
              <a:rPr lang="en-US" sz="4400" dirty="0">
                <a:solidFill>
                  <a:schemeClr val="bg1"/>
                </a:solidFill>
                <a:effectLst/>
                <a:latin typeface="Calibri" panose="020F0502020204030204" pitchFamily="34" charset="0"/>
                <a:ea typeface="Calibri" panose="020F0502020204030204" pitchFamily="34" charset="0"/>
              </a:rPr>
              <a:t>We work closely with leaders who are</a:t>
            </a:r>
          </a:p>
          <a:p>
            <a:pPr marL="0" marR="0" algn="ctr">
              <a:spcBef>
                <a:spcPts val="0"/>
              </a:spcBef>
              <a:spcAft>
                <a:spcPts val="0"/>
              </a:spcAft>
            </a:pPr>
            <a:r>
              <a:rPr lang="en-US" sz="4400" b="1" dirty="0">
                <a:solidFill>
                  <a:schemeClr val="bg1"/>
                </a:solidFill>
                <a:effectLst/>
                <a:latin typeface="Calibri" panose="020F0502020204030204" pitchFamily="34" charset="0"/>
                <a:ea typeface="Calibri" panose="020F0502020204030204" pitchFamily="34" charset="0"/>
              </a:rPr>
              <a:t>TIRED</a:t>
            </a:r>
            <a:r>
              <a:rPr lang="en-US" sz="4400" dirty="0">
                <a:solidFill>
                  <a:schemeClr val="bg1"/>
                </a:solidFill>
                <a:effectLst/>
                <a:latin typeface="Calibri" panose="020F0502020204030204" pitchFamily="34" charset="0"/>
                <a:ea typeface="Calibri" panose="020F0502020204030204" pitchFamily="34" charset="0"/>
              </a:rPr>
              <a:t> of average customer service! </a:t>
            </a:r>
            <a:endParaRPr lang="en-US" sz="4400" dirty="0">
              <a:solidFill>
                <a:schemeClr val="bg1"/>
              </a:solidFill>
              <a:effectLst/>
              <a:latin typeface="Open Sans"/>
              <a:ea typeface="Calibri" panose="020F0502020204030204" pitchFamily="34" charset="0"/>
            </a:endParaRPr>
          </a:p>
        </p:txBody>
      </p:sp>
      <p:pic>
        <p:nvPicPr>
          <p:cNvPr id="7" name="Picture 6" descr="A group of people posing for a photo&#10;&#10;Description automatically generated">
            <a:extLst>
              <a:ext uri="{FF2B5EF4-FFF2-40B4-BE49-F238E27FC236}">
                <a16:creationId xmlns:a16="http://schemas.microsoft.com/office/drawing/2014/main" id="{7AC2F6CF-2774-4AD7-88F0-2041528C5A81}"/>
              </a:ext>
            </a:extLst>
          </p:cNvPr>
          <p:cNvPicPr>
            <a:picLocks noChangeAspect="1"/>
          </p:cNvPicPr>
          <p:nvPr/>
        </p:nvPicPr>
        <p:blipFill rotWithShape="1">
          <a:blip r:embed="rId3">
            <a:extLst>
              <a:ext uri="{28A0092B-C50C-407E-A947-70E740481C1C}">
                <a14:useLocalDpi xmlns:a14="http://schemas.microsoft.com/office/drawing/2010/main" val="0"/>
              </a:ext>
            </a:extLst>
          </a:blip>
          <a:srcRect t="18947" b="22105"/>
          <a:stretch/>
        </p:blipFill>
        <p:spPr>
          <a:xfrm>
            <a:off x="1558658" y="3520613"/>
            <a:ext cx="9556612" cy="3168772"/>
          </a:xfrm>
          <a:prstGeom prst="rect">
            <a:avLst/>
          </a:prstGeom>
        </p:spPr>
      </p:pic>
    </p:spTree>
    <p:extLst>
      <p:ext uri="{BB962C8B-B14F-4D97-AF65-F5344CB8AC3E}">
        <p14:creationId xmlns:p14="http://schemas.microsoft.com/office/powerpoint/2010/main" val="267768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1653363" y="365760"/>
            <a:ext cx="9367203" cy="1188720"/>
          </a:xfrm>
        </p:spPr>
        <p:txBody>
          <a:bodyPr>
            <a:normAutofit/>
          </a:bodyPr>
          <a:lstStyle/>
          <a:p>
            <a:r>
              <a:rPr kumimoji="0" lang="en-US" sz="6000" b="0" i="0" u="none" strike="noStrike" kern="1200" cap="none" spc="0" normalizeH="0" baseline="0" noProof="0" dirty="0">
                <a:ln>
                  <a:noFill/>
                </a:ln>
                <a:solidFill>
                  <a:prstClr val="black"/>
                </a:solidFill>
                <a:uLnTx/>
                <a:uFillTx/>
                <a:latin typeface="Calibri" panose="020F0502020204030204"/>
                <a:ea typeface="+mn-ea"/>
                <a:cs typeface="+mn-cs"/>
              </a:rPr>
              <a:t>Our Program has Five Parts</a:t>
            </a:r>
            <a:endParaRPr lang="en-US" sz="8000" dirty="0"/>
          </a:p>
        </p:txBody>
      </p:sp>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152D312-2351-4DD4-BAE4-B54891F6C46E}"/>
              </a:ext>
            </a:extLst>
          </p:cNvPr>
          <p:cNvSpPr txBox="1"/>
          <p:nvPr/>
        </p:nvSpPr>
        <p:spPr>
          <a:xfrm>
            <a:off x="1324027" y="2091035"/>
            <a:ext cx="10515600" cy="4401205"/>
          </a:xfrm>
          <a:prstGeom prst="rect">
            <a:avLst/>
          </a:prstGeom>
          <a:noFill/>
        </p:spPr>
        <p:txBody>
          <a:bodyPr wrap="square">
            <a:spAutoFit/>
          </a:bodyPr>
          <a:lstStyle/>
          <a:p>
            <a:pPr marL="365760" marR="0" lvl="0" indent="-365760">
              <a:spcBef>
                <a:spcPts val="1200"/>
              </a:spcBef>
              <a:spcAft>
                <a:spcPts val="1800"/>
              </a:spcAft>
              <a:buSzPct val="90000"/>
              <a:buFont typeface="+mj-lt"/>
              <a:buAutoNum type="arabicPeriod"/>
            </a:pPr>
            <a:r>
              <a:rPr lang="en-US" sz="3600" u="sng" dirty="0">
                <a:latin typeface="Calibri" panose="020F0502020204030204" pitchFamily="34" charset="0"/>
                <a:ea typeface="Calibri" panose="020F0502020204030204" pitchFamily="34" charset="0"/>
              </a:rPr>
              <a:t>Identify </a:t>
            </a:r>
            <a:r>
              <a:rPr lang="en-US" sz="3600" dirty="0">
                <a:latin typeface="Calibri" panose="020F0502020204030204" pitchFamily="34" charset="0"/>
                <a:ea typeface="Calibri" panose="020F0502020204030204" pitchFamily="34" charset="0"/>
              </a:rPr>
              <a:t>current vs. desired state</a:t>
            </a:r>
            <a:endParaRPr lang="en-US" sz="3600" dirty="0">
              <a:latin typeface="Open Sans"/>
              <a:ea typeface="Calibri" panose="020F0502020204030204" pitchFamily="34" charset="0"/>
            </a:endParaRPr>
          </a:p>
          <a:p>
            <a:pPr marL="365760" marR="0" lvl="0" indent="-365760">
              <a:spcBef>
                <a:spcPts val="1200"/>
              </a:spcBef>
              <a:spcAft>
                <a:spcPts val="1800"/>
              </a:spcAft>
              <a:buSzPct val="90000"/>
              <a:buFont typeface="+mj-lt"/>
              <a:buAutoNum type="arabicPeriod"/>
            </a:pPr>
            <a:r>
              <a:rPr lang="en-US" sz="3600" u="sng" dirty="0">
                <a:latin typeface="Calibri" panose="020F0502020204030204" pitchFamily="34" charset="0"/>
                <a:ea typeface="Calibri" panose="020F0502020204030204" pitchFamily="34" charset="0"/>
              </a:rPr>
              <a:t>Conduct</a:t>
            </a:r>
            <a:r>
              <a:rPr lang="en-US" sz="3600" dirty="0">
                <a:latin typeface="Calibri" panose="020F0502020204030204" pitchFamily="34" charset="0"/>
                <a:ea typeface="Calibri" panose="020F0502020204030204" pitchFamily="34" charset="0"/>
              </a:rPr>
              <a:t> </a:t>
            </a:r>
            <a:r>
              <a:rPr lang="en-US" sz="3600" b="1" dirty="0">
                <a:latin typeface="Calibri" panose="020F0502020204030204" pitchFamily="34" charset="0"/>
                <a:ea typeface="Calibri" panose="020F0502020204030204" pitchFamily="34" charset="0"/>
              </a:rPr>
              <a:t>Service Excellence Gap Analysis™</a:t>
            </a:r>
            <a:endParaRPr lang="en-US" sz="3600" dirty="0">
              <a:latin typeface="Open Sans"/>
              <a:ea typeface="Calibri" panose="020F0502020204030204" pitchFamily="34" charset="0"/>
            </a:endParaRPr>
          </a:p>
          <a:p>
            <a:pPr marL="365760" marR="0" lvl="0" indent="-365760">
              <a:spcBef>
                <a:spcPts val="1200"/>
              </a:spcBef>
              <a:spcAft>
                <a:spcPts val="1800"/>
              </a:spcAft>
              <a:buSzPct val="90000"/>
              <a:buFont typeface="+mj-lt"/>
              <a:buAutoNum type="arabicPeriod"/>
            </a:pPr>
            <a:r>
              <a:rPr lang="en-US" sz="3600" u="sng" dirty="0">
                <a:latin typeface="Calibri" panose="020F0502020204030204" pitchFamily="34" charset="0"/>
                <a:ea typeface="Calibri" panose="020F0502020204030204" pitchFamily="34" charset="0"/>
              </a:rPr>
              <a:t>Devise</a:t>
            </a:r>
            <a:r>
              <a:rPr lang="en-US" sz="3600" dirty="0">
                <a:latin typeface="Calibri" panose="020F0502020204030204" pitchFamily="34" charset="0"/>
                <a:ea typeface="Calibri" panose="020F0502020204030204" pitchFamily="34" charset="0"/>
              </a:rPr>
              <a:t> a sound strategy</a:t>
            </a:r>
            <a:endParaRPr lang="en-US" sz="3600" dirty="0">
              <a:latin typeface="Open Sans"/>
              <a:ea typeface="Calibri" panose="020F0502020204030204" pitchFamily="34" charset="0"/>
            </a:endParaRPr>
          </a:p>
          <a:p>
            <a:pPr marL="365760" marR="0" lvl="0" indent="-365760">
              <a:spcBef>
                <a:spcPts val="1200"/>
              </a:spcBef>
              <a:spcAft>
                <a:spcPts val="1800"/>
              </a:spcAft>
              <a:buSzPct val="90000"/>
              <a:buFont typeface="+mj-lt"/>
              <a:buAutoNum type="arabicPeriod"/>
            </a:pPr>
            <a:r>
              <a:rPr lang="en-US" sz="3600" u="sng" dirty="0">
                <a:latin typeface="Calibri" panose="020F0502020204030204" pitchFamily="34" charset="0"/>
                <a:ea typeface="Calibri" panose="020F0502020204030204" pitchFamily="34" charset="0"/>
              </a:rPr>
              <a:t>Design</a:t>
            </a:r>
            <a:r>
              <a:rPr lang="en-US" sz="3600" dirty="0">
                <a:latin typeface="Calibri" panose="020F0502020204030204" pitchFamily="34" charset="0"/>
                <a:ea typeface="Calibri" panose="020F0502020204030204" pitchFamily="34" charset="0"/>
              </a:rPr>
              <a:t>, </a:t>
            </a:r>
            <a:r>
              <a:rPr lang="en-US" sz="3600" u="sng" dirty="0">
                <a:latin typeface="Calibri" panose="020F0502020204030204" pitchFamily="34" charset="0"/>
                <a:ea typeface="Calibri" panose="020F0502020204030204" pitchFamily="34" charset="0"/>
              </a:rPr>
              <a:t>Refine</a:t>
            </a:r>
            <a:r>
              <a:rPr lang="en-US" sz="3600" dirty="0">
                <a:latin typeface="Calibri" panose="020F0502020204030204" pitchFamily="34" charset="0"/>
                <a:ea typeface="Calibri" panose="020F0502020204030204" pitchFamily="34" charset="0"/>
              </a:rPr>
              <a:t>, and </a:t>
            </a:r>
            <a:r>
              <a:rPr lang="en-US" sz="3600" u="sng" dirty="0">
                <a:latin typeface="Calibri" panose="020F0502020204030204" pitchFamily="34" charset="0"/>
                <a:ea typeface="Calibri" panose="020F0502020204030204" pitchFamily="34" charset="0"/>
              </a:rPr>
              <a:t>Implement</a:t>
            </a:r>
            <a:r>
              <a:rPr lang="en-US" sz="3600" dirty="0">
                <a:latin typeface="Calibri" panose="020F0502020204030204" pitchFamily="34" charset="0"/>
                <a:ea typeface="Calibri" panose="020F0502020204030204" pitchFamily="34" charset="0"/>
              </a:rPr>
              <a:t> supporting processes</a:t>
            </a:r>
            <a:endParaRPr lang="en-US" sz="3600" dirty="0">
              <a:latin typeface="Open Sans"/>
              <a:ea typeface="Calibri" panose="020F0502020204030204" pitchFamily="34" charset="0"/>
            </a:endParaRPr>
          </a:p>
          <a:p>
            <a:pPr marL="365760" marR="0" lvl="0" indent="-365760">
              <a:spcBef>
                <a:spcPts val="1200"/>
              </a:spcBef>
              <a:spcAft>
                <a:spcPts val="1800"/>
              </a:spcAft>
              <a:buSzPct val="90000"/>
              <a:buFont typeface="+mj-lt"/>
              <a:buAutoNum type="arabicPeriod"/>
            </a:pPr>
            <a:r>
              <a:rPr lang="en-US" sz="3600" dirty="0">
                <a:latin typeface="Calibri" panose="020F0502020204030204" pitchFamily="34" charset="0"/>
                <a:ea typeface="Calibri" panose="020F0502020204030204" pitchFamily="34" charset="0"/>
              </a:rPr>
              <a:t>And</a:t>
            </a:r>
            <a:r>
              <a:rPr lang="en-US" sz="3600" u="sng" dirty="0">
                <a:latin typeface="Calibri" panose="020F0502020204030204" pitchFamily="34" charset="0"/>
                <a:ea typeface="Calibri" panose="020F0502020204030204" pitchFamily="34" charset="0"/>
              </a:rPr>
              <a:t> Celebrate</a:t>
            </a:r>
            <a:r>
              <a:rPr lang="en-US" sz="3600" dirty="0">
                <a:latin typeface="Calibri" panose="020F0502020204030204" pitchFamily="34" charset="0"/>
                <a:ea typeface="Calibri" panose="020F0502020204030204" pitchFamily="34" charset="0"/>
              </a:rPr>
              <a:t> Success!</a:t>
            </a:r>
            <a:endParaRPr lang="en-US" sz="3600" dirty="0">
              <a:latin typeface="Open Sans"/>
              <a:ea typeface="Calibri" panose="020F0502020204030204" pitchFamily="34" charset="0"/>
            </a:endParaRPr>
          </a:p>
        </p:txBody>
      </p:sp>
    </p:spTree>
    <p:extLst>
      <p:ext uri="{BB962C8B-B14F-4D97-AF65-F5344CB8AC3E}">
        <p14:creationId xmlns:p14="http://schemas.microsoft.com/office/powerpoint/2010/main" val="326210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000"/>
                                        <p:tgtEl>
                                          <p:spTgt spid="9">
                                            <p:txEl>
                                              <p:pRg st="4" end="4"/>
                                            </p:txEl>
                                          </p:spTgt>
                                        </p:tgtEl>
                                      </p:cBhvr>
                                    </p:animEffect>
                                    <p:anim calcmode="lin" valueType="num">
                                      <p:cBhvr>
                                        <p:cTn id="3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1653363" y="365760"/>
            <a:ext cx="9367203" cy="1188720"/>
          </a:xfrm>
        </p:spPr>
        <p:txBody>
          <a:bodyPr>
            <a:normAutofit/>
          </a:bodyPr>
          <a:lstStyle/>
          <a:p>
            <a:r>
              <a:rPr lang="en-US" sz="7200" dirty="0"/>
              <a:t>Getting to 90%</a:t>
            </a:r>
          </a:p>
        </p:txBody>
      </p:sp>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28B2C5B-BA0C-4C2F-B1D9-B21267FB79C1}"/>
              </a:ext>
            </a:extLst>
          </p:cNvPr>
          <p:cNvSpPr>
            <a:spLocks noGrp="1"/>
          </p:cNvSpPr>
          <p:nvPr>
            <p:ph idx="1"/>
          </p:nvPr>
        </p:nvSpPr>
        <p:spPr>
          <a:xfrm>
            <a:off x="1324027" y="1919857"/>
            <a:ext cx="10515600" cy="1115400"/>
          </a:xfrm>
        </p:spPr>
        <p:txBody>
          <a:bodyPr>
            <a:normAutofit/>
          </a:bodyPr>
          <a:lstStyle/>
          <a:p>
            <a:pPr marL="0" indent="0" algn="ctr">
              <a:lnSpc>
                <a:spcPct val="100000"/>
              </a:lnSpc>
              <a:spcBef>
                <a:spcPts val="0"/>
              </a:spcBef>
              <a:buNone/>
            </a:pPr>
            <a:r>
              <a:rPr lang="en-US" sz="6600" dirty="0">
                <a:effectLst>
                  <a:outerShdw blurRad="38100" dist="38100" dir="2700000" algn="tl">
                    <a:srgbClr val="000000">
                      <a:alpha val="43137"/>
                    </a:srgbClr>
                  </a:outerShdw>
                </a:effectLst>
              </a:rPr>
              <a:t>What YOU Need to Succeed</a:t>
            </a:r>
          </a:p>
        </p:txBody>
      </p:sp>
      <p:pic>
        <p:nvPicPr>
          <p:cNvPr id="11" name="Picture 10" descr="A group of people standing next to a person&#10;&#10;Description automatically generated">
            <a:extLst>
              <a:ext uri="{FF2B5EF4-FFF2-40B4-BE49-F238E27FC236}">
                <a16:creationId xmlns:a16="http://schemas.microsoft.com/office/drawing/2014/main" id="{BFFB30FB-7190-4037-A23B-BD7CD140A7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167" y="3168685"/>
            <a:ext cx="10761594" cy="3590298"/>
          </a:xfrm>
          <a:prstGeom prst="rect">
            <a:avLst/>
          </a:prstGeom>
          <a:ln w="38100">
            <a:solidFill>
              <a:schemeClr val="bg1"/>
            </a:solidFill>
          </a:ln>
        </p:spPr>
      </p:pic>
      <p:sp>
        <p:nvSpPr>
          <p:cNvPr id="9" name="TextBox 8">
            <a:extLst>
              <a:ext uri="{FF2B5EF4-FFF2-40B4-BE49-F238E27FC236}">
                <a16:creationId xmlns:a16="http://schemas.microsoft.com/office/drawing/2014/main" id="{9A5B45C4-2645-4EBA-9481-40F6E78038E7}"/>
              </a:ext>
            </a:extLst>
          </p:cNvPr>
          <p:cNvSpPr txBox="1"/>
          <p:nvPr/>
        </p:nvSpPr>
        <p:spPr>
          <a:xfrm>
            <a:off x="1051864" y="5922615"/>
            <a:ext cx="10607040" cy="830997"/>
          </a:xfrm>
          <a:prstGeom prst="rect">
            <a:avLst/>
          </a:prstGeom>
          <a:solidFill>
            <a:srgbClr val="000000">
              <a:alpha val="50196"/>
            </a:srgbClr>
          </a:solidFill>
        </p:spPr>
        <p:txBody>
          <a:bodyPr wrap="square">
            <a:spAutoFit/>
          </a:bodyPr>
          <a:lstStyle/>
          <a:p>
            <a:pPr marL="0" marR="0" algn="ctr">
              <a:spcBef>
                <a:spcPts val="0"/>
              </a:spcBef>
              <a:spcAft>
                <a:spcPts val="0"/>
              </a:spcAft>
            </a:pPr>
            <a:r>
              <a:rPr lang="en-US" sz="2400" dirty="0">
                <a:solidFill>
                  <a:schemeClr val="bg1"/>
                </a:solidFill>
                <a:effectLst/>
                <a:latin typeface="Calibri" panose="020F0502020204030204" pitchFamily="34" charset="0"/>
                <a:ea typeface="Calibri" panose="020F0502020204030204" pitchFamily="34" charset="0"/>
              </a:rPr>
              <a:t>With my coaching and guidance, you can rapidly achieve success, </a:t>
            </a:r>
          </a:p>
          <a:p>
            <a:pPr marL="0" marR="0" algn="ctr">
              <a:spcBef>
                <a:spcPts val="0"/>
              </a:spcBef>
              <a:spcAft>
                <a:spcPts val="0"/>
              </a:spcAft>
            </a:pPr>
            <a:r>
              <a:rPr lang="en-US" sz="2400" dirty="0">
                <a:solidFill>
                  <a:schemeClr val="bg1"/>
                </a:solidFill>
                <a:effectLst/>
                <a:latin typeface="Calibri" panose="020F0502020204030204" pitchFamily="34" charset="0"/>
                <a:ea typeface="Calibri" panose="020F0502020204030204" pitchFamily="34" charset="0"/>
              </a:rPr>
              <a:t>becoming an even more valued contributor to the success of your organization</a:t>
            </a:r>
            <a:r>
              <a:rPr lang="en-US" sz="2400" dirty="0">
                <a:effectLst/>
                <a:latin typeface="Calibri" panose="020F0502020204030204" pitchFamily="34" charset="0"/>
                <a:ea typeface="Calibri" panose="020F0502020204030204" pitchFamily="34" charset="0"/>
              </a:rPr>
              <a:t>.</a:t>
            </a:r>
            <a:endParaRPr lang="en-US" sz="2400" dirty="0">
              <a:effectLst/>
              <a:latin typeface="Open Sans"/>
              <a:ea typeface="Calibri" panose="020F0502020204030204" pitchFamily="34" charset="0"/>
            </a:endParaRPr>
          </a:p>
        </p:txBody>
      </p:sp>
    </p:spTree>
    <p:extLst>
      <p:ext uri="{BB962C8B-B14F-4D97-AF65-F5344CB8AC3E}">
        <p14:creationId xmlns:p14="http://schemas.microsoft.com/office/powerpoint/2010/main" val="99791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1653363" y="365760"/>
            <a:ext cx="9367203" cy="1188720"/>
          </a:xfrm>
        </p:spPr>
        <p:txBody>
          <a:bodyPr>
            <a:normAutofit/>
          </a:bodyPr>
          <a:lstStyle/>
          <a:p>
            <a:r>
              <a:rPr lang="en-US" sz="7200" dirty="0"/>
              <a:t>Getting to 90%</a:t>
            </a:r>
          </a:p>
        </p:txBody>
      </p:sp>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Content Placeholder 4">
            <a:extLst>
              <a:ext uri="{FF2B5EF4-FFF2-40B4-BE49-F238E27FC236}">
                <a16:creationId xmlns:a16="http://schemas.microsoft.com/office/drawing/2014/main" id="{18C2C937-0EC3-417D-B551-B3B90346150A}"/>
              </a:ext>
            </a:extLst>
          </p:cNvPr>
          <p:cNvSpPr>
            <a:spLocks noGrp="1"/>
          </p:cNvSpPr>
          <p:nvPr>
            <p:ph idx="1"/>
          </p:nvPr>
        </p:nvSpPr>
        <p:spPr>
          <a:xfrm>
            <a:off x="2454442" y="2262814"/>
            <a:ext cx="9408632" cy="4458827"/>
          </a:xfrm>
        </p:spPr>
        <p:txBody>
          <a:bodyPr anchor="t">
            <a:noAutofit/>
          </a:bodyPr>
          <a:lstStyle/>
          <a:p>
            <a:pPr marL="0" marR="0" lvl="0" indent="0">
              <a:lnSpc>
                <a:spcPct val="112000"/>
              </a:lnSpc>
              <a:spcBef>
                <a:spcPts val="0"/>
              </a:spcBef>
              <a:spcAft>
                <a:spcPts val="1200"/>
              </a:spcAft>
              <a:buNone/>
            </a:pPr>
            <a:r>
              <a:rPr lang="en-US" sz="3800" dirty="0">
                <a:effectLst/>
                <a:latin typeface="Calibri" panose="020F0502020204030204" pitchFamily="34" charset="0"/>
                <a:ea typeface="Calibri" panose="020F0502020204030204" pitchFamily="34" charset="0"/>
              </a:rPr>
              <a:t>You need to do a Gap Analysis</a:t>
            </a:r>
            <a:endParaRPr lang="en-US" sz="3800" dirty="0">
              <a:effectLst/>
              <a:latin typeface="Open Sans"/>
              <a:ea typeface="Calibri" panose="020F0502020204030204" pitchFamily="34" charset="0"/>
            </a:endParaRPr>
          </a:p>
          <a:p>
            <a:pPr marL="274320" indent="-274320">
              <a:lnSpc>
                <a:spcPct val="100000"/>
              </a:lnSpc>
              <a:spcBef>
                <a:spcPts val="2400"/>
              </a:spcBef>
              <a:spcAft>
                <a:spcPts val="1200"/>
              </a:spcAft>
            </a:pPr>
            <a:r>
              <a:rPr lang="en-US" sz="3000" dirty="0">
                <a:effectLst/>
                <a:latin typeface="Calibri" panose="020F0502020204030204" pitchFamily="34" charset="0"/>
                <a:ea typeface="Calibri" panose="020F0502020204030204" pitchFamily="34" charset="0"/>
              </a:rPr>
              <a:t>You need to identify and understand where you are vs. where you want to be</a:t>
            </a:r>
            <a:endParaRPr lang="en-US" sz="3000" dirty="0">
              <a:effectLst/>
              <a:latin typeface="Open Sans"/>
              <a:ea typeface="Calibri" panose="020F0502020204030204" pitchFamily="34" charset="0"/>
            </a:endParaRPr>
          </a:p>
          <a:p>
            <a:pPr marL="274320" indent="-274320">
              <a:lnSpc>
                <a:spcPct val="100000"/>
              </a:lnSpc>
              <a:spcBef>
                <a:spcPts val="600"/>
              </a:spcBef>
              <a:spcAft>
                <a:spcPts val="1200"/>
              </a:spcAft>
            </a:pPr>
            <a:r>
              <a:rPr lang="en-US" sz="3000" dirty="0">
                <a:effectLst/>
                <a:latin typeface="Calibri" panose="020F0502020204030204" pitchFamily="34" charset="0"/>
                <a:ea typeface="Calibri" panose="020F0502020204030204" pitchFamily="34" charset="0"/>
              </a:rPr>
              <a:t>Then you need to know what success looks like – 90% Customer Satisfaction</a:t>
            </a:r>
            <a:endParaRPr lang="en-US" sz="3000" dirty="0">
              <a:effectLst/>
              <a:latin typeface="Open Sans"/>
              <a:ea typeface="Calibri" panose="020F0502020204030204" pitchFamily="34" charset="0"/>
            </a:endParaRPr>
          </a:p>
          <a:p>
            <a:pPr marL="274320" indent="-274320">
              <a:lnSpc>
                <a:spcPct val="100000"/>
              </a:lnSpc>
              <a:spcBef>
                <a:spcPts val="600"/>
              </a:spcBef>
              <a:spcAft>
                <a:spcPts val="1200"/>
              </a:spcAft>
            </a:pPr>
            <a:r>
              <a:rPr lang="en-US" sz="3000" dirty="0">
                <a:effectLst/>
                <a:latin typeface="Calibri" panose="020F0502020204030204" pitchFamily="34" charset="0"/>
                <a:ea typeface="Calibri" panose="020F0502020204030204" pitchFamily="34" charset="0"/>
              </a:rPr>
              <a:t>You create specific objectives and a plan</a:t>
            </a:r>
          </a:p>
        </p:txBody>
      </p:sp>
      <p:sp>
        <p:nvSpPr>
          <p:cNvPr id="2" name="TextBox 1">
            <a:extLst>
              <a:ext uri="{FF2B5EF4-FFF2-40B4-BE49-F238E27FC236}">
                <a16:creationId xmlns:a16="http://schemas.microsoft.com/office/drawing/2014/main" id="{3496C556-AD12-4978-9546-B27FA59100E3}"/>
              </a:ext>
            </a:extLst>
          </p:cNvPr>
          <p:cNvSpPr txBox="1"/>
          <p:nvPr/>
        </p:nvSpPr>
        <p:spPr>
          <a:xfrm>
            <a:off x="599969" y="1999323"/>
            <a:ext cx="1696298" cy="2215991"/>
          </a:xfrm>
          <a:prstGeom prst="rect">
            <a:avLst/>
          </a:prstGeom>
          <a:noFill/>
        </p:spPr>
        <p:txBody>
          <a:bodyPr wrap="none" rtlCol="0">
            <a:spAutoFit/>
          </a:bodyPr>
          <a:lstStyle/>
          <a:p>
            <a:r>
              <a:rPr lang="en-US" sz="9600" dirty="0">
                <a:solidFill>
                  <a:schemeClr val="bg1"/>
                </a:solidFill>
                <a:effectLst>
                  <a:outerShdw blurRad="38100" dist="38100" dir="2700000" algn="tl">
                    <a:srgbClr val="000000">
                      <a:alpha val="43137"/>
                    </a:srgbClr>
                  </a:outerShdw>
                </a:effectLst>
              </a:rPr>
              <a:t>#</a:t>
            </a:r>
            <a:r>
              <a:rPr lang="en-US" sz="13800" dirty="0">
                <a:solidFill>
                  <a:schemeClr val="bg1"/>
                </a:solidFill>
                <a:effectLst>
                  <a:outerShdw blurRad="38100" dist="38100" dir="2700000" algn="tl">
                    <a:srgbClr val="000000">
                      <a:alpha val="43137"/>
                    </a:srgbClr>
                  </a:outerShdw>
                </a:effectLst>
              </a:rPr>
              <a:t>1</a:t>
            </a:r>
            <a:endParaRPr lang="en-US" sz="9600" dirty="0">
              <a:solidFill>
                <a:schemeClr val="bg1"/>
              </a:solidFill>
              <a:effectLst>
                <a:outerShdw blurRad="38100" dist="38100" dir="2700000" algn="tl">
                  <a:srgbClr val="000000">
                    <a:alpha val="43137"/>
                  </a:srgbClr>
                </a:outerShdw>
              </a:effectLst>
            </a:endParaRPr>
          </a:p>
        </p:txBody>
      </p:sp>
      <p:cxnSp>
        <p:nvCxnSpPr>
          <p:cNvPr id="6" name="Straight Connector 5">
            <a:extLst>
              <a:ext uri="{FF2B5EF4-FFF2-40B4-BE49-F238E27FC236}">
                <a16:creationId xmlns:a16="http://schemas.microsoft.com/office/drawing/2014/main" id="{254D6B51-E9C1-479D-BA78-1F8A4D8C8C50}"/>
              </a:ext>
            </a:extLst>
          </p:cNvPr>
          <p:cNvCxnSpPr/>
          <p:nvPr/>
        </p:nvCxnSpPr>
        <p:spPr>
          <a:xfrm>
            <a:off x="2999874" y="3064042"/>
            <a:ext cx="7844589" cy="0"/>
          </a:xfrm>
          <a:prstGeom prst="line">
            <a:avLst/>
          </a:prstGeom>
          <a:ln w="38100"/>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6453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1653363" y="365760"/>
            <a:ext cx="9367203" cy="1188720"/>
          </a:xfrm>
        </p:spPr>
        <p:txBody>
          <a:bodyPr>
            <a:normAutofit/>
          </a:bodyPr>
          <a:lstStyle/>
          <a:p>
            <a:r>
              <a:rPr lang="en-US" sz="7200" dirty="0"/>
              <a:t>Getting to 90%</a:t>
            </a:r>
          </a:p>
        </p:txBody>
      </p:sp>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Content Placeholder 4">
            <a:extLst>
              <a:ext uri="{FF2B5EF4-FFF2-40B4-BE49-F238E27FC236}">
                <a16:creationId xmlns:a16="http://schemas.microsoft.com/office/drawing/2014/main" id="{18C2C937-0EC3-417D-B551-B3B90346150A}"/>
              </a:ext>
            </a:extLst>
          </p:cNvPr>
          <p:cNvSpPr>
            <a:spLocks noGrp="1"/>
          </p:cNvSpPr>
          <p:nvPr>
            <p:ph idx="1"/>
          </p:nvPr>
        </p:nvSpPr>
        <p:spPr>
          <a:xfrm>
            <a:off x="2653368" y="2298835"/>
            <a:ext cx="9480883" cy="3626717"/>
          </a:xfrm>
        </p:spPr>
        <p:txBody>
          <a:bodyPr anchor="t">
            <a:noAutofit/>
          </a:bodyPr>
          <a:lstStyle/>
          <a:p>
            <a:pPr marL="0" marR="0" lvl="0" indent="0">
              <a:lnSpc>
                <a:spcPct val="112000"/>
              </a:lnSpc>
              <a:spcBef>
                <a:spcPts val="600"/>
              </a:spcBef>
              <a:spcAft>
                <a:spcPts val="600"/>
              </a:spcAft>
              <a:buNone/>
            </a:pPr>
            <a:r>
              <a:rPr lang="en-US" sz="3800" dirty="0">
                <a:effectLst/>
                <a:latin typeface="Calibri" panose="020F0502020204030204" pitchFamily="34" charset="0"/>
                <a:ea typeface="Calibri" panose="020F0502020204030204" pitchFamily="34" charset="0"/>
              </a:rPr>
              <a:t>You need to know specifically where gaps exist</a:t>
            </a:r>
            <a:endParaRPr lang="en-US" sz="3800" dirty="0">
              <a:effectLst/>
              <a:latin typeface="Open Sans"/>
              <a:ea typeface="Calibri" panose="020F0502020204030204" pitchFamily="34" charset="0"/>
            </a:endParaRPr>
          </a:p>
          <a:p>
            <a:pPr>
              <a:lnSpc>
                <a:spcPct val="112000"/>
              </a:lnSpc>
              <a:spcBef>
                <a:spcPts val="2400"/>
              </a:spcBef>
              <a:spcAft>
                <a:spcPts val="1200"/>
              </a:spcAft>
            </a:pPr>
            <a:r>
              <a:rPr lang="en-US" sz="3000" dirty="0">
                <a:effectLst/>
                <a:latin typeface="Calibri" panose="020F0502020204030204" pitchFamily="34" charset="0"/>
                <a:ea typeface="Calibri" panose="020F0502020204030204" pitchFamily="34" charset="0"/>
              </a:rPr>
              <a:t>Complete </a:t>
            </a:r>
            <a:r>
              <a:rPr lang="en-US" sz="3000" b="1" dirty="0">
                <a:effectLst/>
                <a:latin typeface="Calibri" panose="020F0502020204030204" pitchFamily="34" charset="0"/>
                <a:ea typeface="Calibri" panose="020F0502020204030204" pitchFamily="34" charset="0"/>
              </a:rPr>
              <a:t>The Six Principles of Service Excellence™</a:t>
            </a:r>
            <a:endParaRPr lang="en-US" sz="3000" dirty="0">
              <a:effectLst/>
              <a:latin typeface="Open Sans"/>
              <a:ea typeface="Calibri" panose="020F0502020204030204" pitchFamily="34" charset="0"/>
            </a:endParaRPr>
          </a:p>
          <a:p>
            <a:pPr>
              <a:lnSpc>
                <a:spcPct val="112000"/>
              </a:lnSpc>
              <a:spcBef>
                <a:spcPts val="600"/>
              </a:spcBef>
              <a:spcAft>
                <a:spcPts val="1200"/>
              </a:spcAft>
            </a:pPr>
            <a:r>
              <a:rPr lang="en-US" sz="3000" dirty="0">
                <a:effectLst/>
                <a:latin typeface="Calibri" panose="020F0502020204030204" pitchFamily="34" charset="0"/>
                <a:ea typeface="Calibri" panose="020F0502020204030204" pitchFamily="34" charset="0"/>
              </a:rPr>
              <a:t>Complete our Six Principles </a:t>
            </a:r>
            <a:r>
              <a:rPr lang="en-US" sz="3000" u="sng" dirty="0">
                <a:effectLst/>
                <a:latin typeface="Calibri" panose="020F0502020204030204" pitchFamily="34" charset="0"/>
                <a:ea typeface="Calibri" panose="020F0502020204030204" pitchFamily="34" charset="0"/>
              </a:rPr>
              <a:t>Gap Analysis</a:t>
            </a:r>
            <a:endParaRPr lang="en-US" sz="3000" dirty="0">
              <a:effectLst/>
              <a:latin typeface="Open Sans"/>
              <a:ea typeface="Calibri" panose="020F0502020204030204" pitchFamily="34" charset="0"/>
            </a:endParaRPr>
          </a:p>
          <a:p>
            <a:pPr>
              <a:lnSpc>
                <a:spcPct val="112000"/>
              </a:lnSpc>
              <a:spcBef>
                <a:spcPts val="600"/>
              </a:spcBef>
              <a:spcAft>
                <a:spcPts val="1200"/>
              </a:spcAft>
            </a:pPr>
            <a:r>
              <a:rPr lang="en-US" sz="3000" dirty="0">
                <a:effectLst/>
                <a:latin typeface="Calibri" panose="020F0502020204030204" pitchFamily="34" charset="0"/>
                <a:ea typeface="Calibri" panose="020F0502020204030204" pitchFamily="34" charset="0"/>
              </a:rPr>
              <a:t>We’ll review the findings from your gap analysis together, so you’ll learn or confirm where gaps exist</a:t>
            </a:r>
            <a:endParaRPr lang="en-US" sz="3000" dirty="0">
              <a:effectLst/>
              <a:latin typeface="Open Sans"/>
              <a:ea typeface="Calibri" panose="020F0502020204030204" pitchFamily="34" charset="0"/>
            </a:endParaRPr>
          </a:p>
        </p:txBody>
      </p:sp>
      <p:sp>
        <p:nvSpPr>
          <p:cNvPr id="2" name="TextBox 1">
            <a:extLst>
              <a:ext uri="{FF2B5EF4-FFF2-40B4-BE49-F238E27FC236}">
                <a16:creationId xmlns:a16="http://schemas.microsoft.com/office/drawing/2014/main" id="{3496C556-AD12-4978-9546-B27FA59100E3}"/>
              </a:ext>
            </a:extLst>
          </p:cNvPr>
          <p:cNvSpPr txBox="1"/>
          <p:nvPr/>
        </p:nvSpPr>
        <p:spPr>
          <a:xfrm>
            <a:off x="660836" y="1999323"/>
            <a:ext cx="1696298" cy="2215991"/>
          </a:xfrm>
          <a:prstGeom prst="rect">
            <a:avLst/>
          </a:prstGeom>
          <a:noFill/>
        </p:spPr>
        <p:txBody>
          <a:bodyPr wrap="none" rtlCol="0">
            <a:spAutoFit/>
          </a:bodyPr>
          <a:lstStyle/>
          <a:p>
            <a:r>
              <a:rPr lang="en-US" sz="9600" dirty="0">
                <a:solidFill>
                  <a:schemeClr val="bg1"/>
                </a:solidFill>
                <a:effectLst>
                  <a:outerShdw blurRad="38100" dist="38100" dir="2700000" algn="tl">
                    <a:srgbClr val="000000">
                      <a:alpha val="43137"/>
                    </a:srgbClr>
                  </a:outerShdw>
                </a:effectLst>
              </a:rPr>
              <a:t>#</a:t>
            </a:r>
            <a:r>
              <a:rPr lang="en-US" sz="13800" dirty="0">
                <a:solidFill>
                  <a:schemeClr val="bg1"/>
                </a:solidFill>
                <a:effectLst>
                  <a:outerShdw blurRad="38100" dist="38100" dir="2700000" algn="tl">
                    <a:srgbClr val="000000">
                      <a:alpha val="43137"/>
                    </a:srgbClr>
                  </a:outerShdw>
                </a:effectLst>
              </a:rPr>
              <a:t>2</a:t>
            </a:r>
            <a:endParaRPr lang="en-US" sz="9600" dirty="0">
              <a:solidFill>
                <a:schemeClr val="bg1"/>
              </a:solidFill>
              <a:effectLst>
                <a:outerShdw blurRad="38100" dist="38100" dir="2700000" algn="tl">
                  <a:srgbClr val="000000">
                    <a:alpha val="43137"/>
                  </a:srgbClr>
                </a:outerShdw>
              </a:effectLst>
            </a:endParaRPr>
          </a:p>
        </p:txBody>
      </p:sp>
      <p:cxnSp>
        <p:nvCxnSpPr>
          <p:cNvPr id="13" name="Straight Connector 12">
            <a:extLst>
              <a:ext uri="{FF2B5EF4-FFF2-40B4-BE49-F238E27FC236}">
                <a16:creationId xmlns:a16="http://schemas.microsoft.com/office/drawing/2014/main" id="{86D215EF-E710-40AB-B277-485EBB0B16A7}"/>
              </a:ext>
            </a:extLst>
          </p:cNvPr>
          <p:cNvCxnSpPr/>
          <p:nvPr/>
        </p:nvCxnSpPr>
        <p:spPr>
          <a:xfrm>
            <a:off x="3175977" y="3112168"/>
            <a:ext cx="7844589" cy="0"/>
          </a:xfrm>
          <a:prstGeom prst="line">
            <a:avLst/>
          </a:prstGeom>
          <a:ln w="38100"/>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6619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1653363" y="365760"/>
            <a:ext cx="9367203" cy="1188720"/>
          </a:xfrm>
        </p:spPr>
        <p:txBody>
          <a:bodyPr>
            <a:normAutofit/>
          </a:bodyPr>
          <a:lstStyle/>
          <a:p>
            <a:r>
              <a:rPr lang="en-US" sz="7200" dirty="0"/>
              <a:t>Getting to 90%</a:t>
            </a:r>
          </a:p>
        </p:txBody>
      </p:sp>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Content Placeholder 4">
            <a:extLst>
              <a:ext uri="{FF2B5EF4-FFF2-40B4-BE49-F238E27FC236}">
                <a16:creationId xmlns:a16="http://schemas.microsoft.com/office/drawing/2014/main" id="{18C2C937-0EC3-417D-B551-B3B90346150A}"/>
              </a:ext>
            </a:extLst>
          </p:cNvPr>
          <p:cNvSpPr>
            <a:spLocks noGrp="1"/>
          </p:cNvSpPr>
          <p:nvPr>
            <p:ph idx="1"/>
          </p:nvPr>
        </p:nvSpPr>
        <p:spPr>
          <a:xfrm>
            <a:off x="2355336" y="2144880"/>
            <a:ext cx="9763435" cy="4079457"/>
          </a:xfrm>
        </p:spPr>
        <p:txBody>
          <a:bodyPr anchor="t">
            <a:noAutofit/>
          </a:bodyPr>
          <a:lstStyle/>
          <a:p>
            <a:pPr marL="0" marR="0" lvl="0" indent="0">
              <a:lnSpc>
                <a:spcPct val="100000"/>
              </a:lnSpc>
              <a:spcBef>
                <a:spcPts val="0"/>
              </a:spcBef>
              <a:spcAft>
                <a:spcPts val="600"/>
              </a:spcAft>
              <a:buNone/>
            </a:pPr>
            <a:r>
              <a:rPr lang="en-US" sz="3800" dirty="0">
                <a:latin typeface="Calibri" panose="020F0502020204030204" pitchFamily="34" charset="0"/>
                <a:ea typeface="Calibri" panose="020F0502020204030204" pitchFamily="34" charset="0"/>
              </a:rPr>
              <a:t>You need a sound strategy for actively engaging all key stakeholders </a:t>
            </a:r>
          </a:p>
          <a:p>
            <a:pPr>
              <a:lnSpc>
                <a:spcPct val="100000"/>
              </a:lnSpc>
              <a:spcBef>
                <a:spcPts val="3000"/>
              </a:spcBef>
              <a:spcAft>
                <a:spcPts val="1200"/>
              </a:spcAft>
            </a:pPr>
            <a:r>
              <a:rPr lang="en-US" sz="3000" dirty="0">
                <a:latin typeface="Calibri" panose="020F0502020204030204" pitchFamily="34" charset="0"/>
                <a:ea typeface="Calibri" panose="020F0502020204030204" pitchFamily="34" charset="0"/>
              </a:rPr>
              <a:t>We will identify the </a:t>
            </a:r>
            <a:r>
              <a:rPr lang="en-US" sz="3000" i="1" dirty="0">
                <a:latin typeface="Calibri" panose="020F0502020204030204" pitchFamily="34" charset="0"/>
                <a:ea typeface="Calibri" panose="020F0502020204030204" pitchFamily="34" charset="0"/>
              </a:rPr>
              <a:t>“root causes” </a:t>
            </a:r>
            <a:r>
              <a:rPr lang="en-US" sz="3000" dirty="0">
                <a:latin typeface="Calibri" panose="020F0502020204030204" pitchFamily="34" charset="0"/>
                <a:ea typeface="Calibri" panose="020F0502020204030204" pitchFamily="34" charset="0"/>
              </a:rPr>
              <a:t>of your CX gaps </a:t>
            </a:r>
          </a:p>
          <a:p>
            <a:pPr>
              <a:lnSpc>
                <a:spcPct val="100000"/>
              </a:lnSpc>
              <a:spcBef>
                <a:spcPts val="1800"/>
              </a:spcBef>
              <a:spcAft>
                <a:spcPts val="1200"/>
              </a:spcAft>
            </a:pPr>
            <a:r>
              <a:rPr lang="en-US" sz="3000" dirty="0">
                <a:latin typeface="Calibri" panose="020F0502020204030204" pitchFamily="34" charset="0"/>
                <a:ea typeface="Calibri" panose="020F0502020204030204" pitchFamily="34" charset="0"/>
              </a:rPr>
              <a:t>You will select CX team members</a:t>
            </a:r>
            <a:endParaRPr lang="en-US" sz="3000" dirty="0">
              <a:latin typeface="Open Sans"/>
              <a:ea typeface="Calibri" panose="020F0502020204030204" pitchFamily="34" charset="0"/>
            </a:endParaRPr>
          </a:p>
          <a:p>
            <a:pPr>
              <a:lnSpc>
                <a:spcPct val="100000"/>
              </a:lnSpc>
              <a:spcBef>
                <a:spcPts val="1800"/>
              </a:spcBef>
              <a:spcAft>
                <a:spcPts val="1200"/>
              </a:spcAft>
            </a:pPr>
            <a:r>
              <a:rPr lang="en-US" sz="3000" dirty="0">
                <a:latin typeface="Calibri" panose="020F0502020204030204" pitchFamily="34" charset="0"/>
                <a:ea typeface="Calibri" panose="020F0502020204030204" pitchFamily="34" charset="0"/>
              </a:rPr>
              <a:t>You will determine how on-going communication will flow</a:t>
            </a:r>
            <a:endParaRPr lang="en-US" sz="3000" dirty="0">
              <a:latin typeface="Open Sans"/>
              <a:ea typeface="Calibri" panose="020F0502020204030204" pitchFamily="34" charset="0"/>
            </a:endParaRPr>
          </a:p>
        </p:txBody>
      </p:sp>
      <p:sp>
        <p:nvSpPr>
          <p:cNvPr id="2" name="TextBox 1">
            <a:extLst>
              <a:ext uri="{FF2B5EF4-FFF2-40B4-BE49-F238E27FC236}">
                <a16:creationId xmlns:a16="http://schemas.microsoft.com/office/drawing/2014/main" id="{3496C556-AD12-4978-9546-B27FA59100E3}"/>
              </a:ext>
            </a:extLst>
          </p:cNvPr>
          <p:cNvSpPr txBox="1"/>
          <p:nvPr/>
        </p:nvSpPr>
        <p:spPr>
          <a:xfrm>
            <a:off x="659038" y="1742247"/>
            <a:ext cx="1696298" cy="2215991"/>
          </a:xfrm>
          <a:prstGeom prst="rect">
            <a:avLst/>
          </a:prstGeom>
          <a:noFill/>
        </p:spPr>
        <p:txBody>
          <a:bodyPr wrap="none" rtlCol="0">
            <a:spAutoFit/>
          </a:bodyPr>
          <a:lstStyle/>
          <a:p>
            <a:r>
              <a:rPr lang="en-US" sz="9600" dirty="0">
                <a:solidFill>
                  <a:schemeClr val="bg1"/>
                </a:solidFill>
                <a:effectLst>
                  <a:outerShdw blurRad="38100" dist="38100" dir="2700000" algn="tl">
                    <a:srgbClr val="000000">
                      <a:alpha val="43137"/>
                    </a:srgbClr>
                  </a:outerShdw>
                </a:effectLst>
              </a:rPr>
              <a:t>#</a:t>
            </a:r>
            <a:r>
              <a:rPr lang="en-US" sz="13800" dirty="0">
                <a:solidFill>
                  <a:schemeClr val="bg1"/>
                </a:solidFill>
                <a:effectLst>
                  <a:outerShdw blurRad="38100" dist="38100" dir="2700000" algn="tl">
                    <a:srgbClr val="000000">
                      <a:alpha val="43137"/>
                    </a:srgbClr>
                  </a:outerShdw>
                </a:effectLst>
              </a:rPr>
              <a:t>3</a:t>
            </a:r>
            <a:endParaRPr lang="en-US" sz="9600" dirty="0">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7DBCDFFE-3BC7-4EB2-8BB0-B4DA308278E3}"/>
              </a:ext>
            </a:extLst>
          </p:cNvPr>
          <p:cNvCxnSpPr/>
          <p:nvPr/>
        </p:nvCxnSpPr>
        <p:spPr>
          <a:xfrm>
            <a:off x="2903622" y="3477126"/>
            <a:ext cx="7844589" cy="0"/>
          </a:xfrm>
          <a:prstGeom prst="line">
            <a:avLst/>
          </a:prstGeom>
          <a:ln w="38100"/>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0556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1653363" y="365760"/>
            <a:ext cx="9367203" cy="1188720"/>
          </a:xfrm>
        </p:spPr>
        <p:txBody>
          <a:bodyPr>
            <a:normAutofit/>
          </a:bodyPr>
          <a:lstStyle/>
          <a:p>
            <a:r>
              <a:rPr lang="en-US" sz="7200" dirty="0"/>
              <a:t>Getting to 90%</a:t>
            </a:r>
          </a:p>
        </p:txBody>
      </p:sp>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Content Placeholder 4">
            <a:extLst>
              <a:ext uri="{FF2B5EF4-FFF2-40B4-BE49-F238E27FC236}">
                <a16:creationId xmlns:a16="http://schemas.microsoft.com/office/drawing/2014/main" id="{18C2C937-0EC3-417D-B551-B3B90346150A}"/>
              </a:ext>
            </a:extLst>
          </p:cNvPr>
          <p:cNvSpPr>
            <a:spLocks noGrp="1"/>
          </p:cNvSpPr>
          <p:nvPr>
            <p:ph idx="1"/>
          </p:nvPr>
        </p:nvSpPr>
        <p:spPr>
          <a:xfrm>
            <a:off x="2569045" y="2106329"/>
            <a:ext cx="9478575" cy="4594458"/>
          </a:xfrm>
        </p:spPr>
        <p:txBody>
          <a:bodyPr anchor="t">
            <a:noAutofit/>
          </a:bodyPr>
          <a:lstStyle/>
          <a:p>
            <a:pPr marL="0" marR="0" lvl="0" indent="0">
              <a:lnSpc>
                <a:spcPct val="112000"/>
              </a:lnSpc>
              <a:spcBef>
                <a:spcPts val="600"/>
              </a:spcBef>
              <a:spcAft>
                <a:spcPts val="600"/>
              </a:spcAft>
              <a:buNone/>
            </a:pPr>
            <a:r>
              <a:rPr lang="en-US" sz="3800" u="sng" dirty="0">
                <a:latin typeface="Calibri" panose="020F0502020204030204" pitchFamily="34" charset="0"/>
                <a:ea typeface="Calibri" panose="020F0502020204030204" pitchFamily="34" charset="0"/>
              </a:rPr>
              <a:t>Design</a:t>
            </a:r>
            <a:r>
              <a:rPr lang="en-US" sz="3800" dirty="0">
                <a:latin typeface="Calibri" panose="020F0502020204030204" pitchFamily="34" charset="0"/>
                <a:ea typeface="Calibri" panose="020F0502020204030204" pitchFamily="34" charset="0"/>
              </a:rPr>
              <a:t> and </a:t>
            </a:r>
            <a:r>
              <a:rPr lang="en-US" sz="3800" u="sng" dirty="0">
                <a:latin typeface="Calibri" panose="020F0502020204030204" pitchFamily="34" charset="0"/>
                <a:ea typeface="Calibri" panose="020F0502020204030204" pitchFamily="34" charset="0"/>
              </a:rPr>
              <a:t>Implement</a:t>
            </a:r>
            <a:r>
              <a:rPr lang="en-US" sz="3800" dirty="0">
                <a:latin typeface="Calibri" panose="020F0502020204030204" pitchFamily="34" charset="0"/>
                <a:ea typeface="Calibri" panose="020F0502020204030204" pitchFamily="34" charset="0"/>
              </a:rPr>
              <a:t> Supporting Processes</a:t>
            </a:r>
            <a:endParaRPr lang="en-US" sz="3800" dirty="0">
              <a:latin typeface="Open Sans"/>
              <a:ea typeface="Calibri" panose="020F0502020204030204" pitchFamily="34" charset="0"/>
            </a:endParaRPr>
          </a:p>
          <a:p>
            <a:pPr>
              <a:lnSpc>
                <a:spcPct val="100000"/>
              </a:lnSpc>
              <a:spcBef>
                <a:spcPts val="3000"/>
              </a:spcBef>
              <a:spcAft>
                <a:spcPts val="1200"/>
              </a:spcAft>
            </a:pPr>
            <a:r>
              <a:rPr lang="en-US" sz="2900" dirty="0">
                <a:latin typeface="Calibri" panose="020F0502020204030204" pitchFamily="34" charset="0"/>
                <a:ea typeface="Calibri" panose="020F0502020204030204" pitchFamily="34" charset="0"/>
              </a:rPr>
              <a:t>We’ll work together to determine which Processes need to be develop or customize</a:t>
            </a:r>
            <a:endParaRPr lang="en-US" sz="2900" dirty="0">
              <a:latin typeface="Open Sans"/>
              <a:ea typeface="Calibri" panose="020F0502020204030204" pitchFamily="34" charset="0"/>
            </a:endParaRPr>
          </a:p>
          <a:p>
            <a:pPr>
              <a:lnSpc>
                <a:spcPct val="100000"/>
              </a:lnSpc>
              <a:spcBef>
                <a:spcPts val="600"/>
              </a:spcBef>
              <a:spcAft>
                <a:spcPts val="1200"/>
              </a:spcAft>
            </a:pPr>
            <a:r>
              <a:rPr lang="en-US" sz="2900" dirty="0">
                <a:latin typeface="Calibri" panose="020F0502020204030204" pitchFamily="34" charset="0"/>
                <a:ea typeface="Calibri" panose="020F0502020204030204" pitchFamily="34" charset="0"/>
              </a:rPr>
              <a:t> We’ll determine which processes to delegate development or customization and set timeline for completion</a:t>
            </a:r>
            <a:endParaRPr lang="en-US" sz="2900" dirty="0">
              <a:latin typeface="Open Sans"/>
              <a:ea typeface="Calibri" panose="020F0502020204030204" pitchFamily="34" charset="0"/>
            </a:endParaRPr>
          </a:p>
          <a:p>
            <a:pPr>
              <a:lnSpc>
                <a:spcPct val="100000"/>
              </a:lnSpc>
              <a:spcBef>
                <a:spcPts val="600"/>
              </a:spcBef>
              <a:spcAft>
                <a:spcPts val="1200"/>
              </a:spcAft>
            </a:pPr>
            <a:r>
              <a:rPr lang="en-US" sz="2900" dirty="0">
                <a:latin typeface="Calibri" panose="020F0502020204030204" pitchFamily="34" charset="0"/>
                <a:ea typeface="Calibri" panose="020F0502020204030204" pitchFamily="34" charset="0"/>
              </a:rPr>
              <a:t>We’ll work with your leaders to implement supporting processes</a:t>
            </a:r>
            <a:endParaRPr lang="en-US" sz="2900" dirty="0">
              <a:latin typeface="Open Sans"/>
              <a:ea typeface="Calibri" panose="020F0502020204030204" pitchFamily="34" charset="0"/>
            </a:endParaRPr>
          </a:p>
        </p:txBody>
      </p:sp>
      <p:sp>
        <p:nvSpPr>
          <p:cNvPr id="2" name="TextBox 1">
            <a:extLst>
              <a:ext uri="{FF2B5EF4-FFF2-40B4-BE49-F238E27FC236}">
                <a16:creationId xmlns:a16="http://schemas.microsoft.com/office/drawing/2014/main" id="{3496C556-AD12-4978-9546-B27FA59100E3}"/>
              </a:ext>
            </a:extLst>
          </p:cNvPr>
          <p:cNvSpPr txBox="1"/>
          <p:nvPr/>
        </p:nvSpPr>
        <p:spPr>
          <a:xfrm>
            <a:off x="728368" y="1731446"/>
            <a:ext cx="1696298" cy="2215991"/>
          </a:xfrm>
          <a:prstGeom prst="rect">
            <a:avLst/>
          </a:prstGeom>
          <a:noFill/>
        </p:spPr>
        <p:txBody>
          <a:bodyPr wrap="none" rtlCol="0">
            <a:spAutoFit/>
          </a:bodyPr>
          <a:lstStyle/>
          <a:p>
            <a:r>
              <a:rPr lang="en-US" sz="9600" dirty="0">
                <a:solidFill>
                  <a:schemeClr val="bg1"/>
                </a:solidFill>
                <a:effectLst>
                  <a:outerShdw blurRad="38100" dist="38100" dir="2700000" algn="tl">
                    <a:srgbClr val="000000">
                      <a:alpha val="43137"/>
                    </a:srgbClr>
                  </a:outerShdw>
                </a:effectLst>
              </a:rPr>
              <a:t>#</a:t>
            </a:r>
            <a:r>
              <a:rPr lang="en-US" sz="13800" dirty="0">
                <a:solidFill>
                  <a:schemeClr val="bg1"/>
                </a:solidFill>
                <a:effectLst>
                  <a:outerShdw blurRad="38100" dist="38100" dir="2700000" algn="tl">
                    <a:srgbClr val="000000">
                      <a:alpha val="43137"/>
                    </a:srgbClr>
                  </a:outerShdw>
                </a:effectLst>
              </a:rPr>
              <a:t>4</a:t>
            </a:r>
            <a:endParaRPr lang="en-US" sz="9600" dirty="0">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89DF2E13-923C-41AE-98AE-05EF0797B770}"/>
              </a:ext>
            </a:extLst>
          </p:cNvPr>
          <p:cNvCxnSpPr/>
          <p:nvPr/>
        </p:nvCxnSpPr>
        <p:spPr>
          <a:xfrm>
            <a:off x="3112169" y="2963778"/>
            <a:ext cx="7498080" cy="0"/>
          </a:xfrm>
          <a:prstGeom prst="line">
            <a:avLst/>
          </a:prstGeom>
          <a:ln w="38100"/>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599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1653363" y="365760"/>
            <a:ext cx="9367203" cy="1188720"/>
          </a:xfrm>
        </p:spPr>
        <p:txBody>
          <a:bodyPr>
            <a:normAutofit/>
          </a:bodyPr>
          <a:lstStyle/>
          <a:p>
            <a:r>
              <a:rPr lang="en-US" sz="7200" dirty="0"/>
              <a:t>Getting to 90%</a:t>
            </a:r>
          </a:p>
        </p:txBody>
      </p:sp>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28B2C5B-BA0C-4C2F-B1D9-B21267FB79C1}"/>
              </a:ext>
            </a:extLst>
          </p:cNvPr>
          <p:cNvSpPr>
            <a:spLocks noGrp="1"/>
          </p:cNvSpPr>
          <p:nvPr>
            <p:ph idx="1"/>
          </p:nvPr>
        </p:nvSpPr>
        <p:spPr>
          <a:xfrm>
            <a:off x="1079164" y="2609769"/>
            <a:ext cx="10515600" cy="2982647"/>
          </a:xfrm>
        </p:spPr>
        <p:txBody>
          <a:bodyPr>
            <a:normAutofit/>
          </a:bodyPr>
          <a:lstStyle/>
          <a:p>
            <a:pPr marL="0" indent="0" algn="ctr">
              <a:lnSpc>
                <a:spcPct val="110000"/>
              </a:lnSpc>
              <a:spcBef>
                <a:spcPts val="0"/>
              </a:spcBef>
              <a:buNone/>
            </a:pPr>
            <a:r>
              <a:rPr lang="en-US" sz="5400" dirty="0"/>
              <a:t>Does it seem like </a:t>
            </a:r>
            <a:r>
              <a:rPr lang="en-US" sz="5400" b="1" u="sng" dirty="0"/>
              <a:t>consistently</a:t>
            </a:r>
            <a:r>
              <a:rPr lang="en-US" sz="5400" dirty="0"/>
              <a:t> </a:t>
            </a:r>
          </a:p>
          <a:p>
            <a:pPr marL="0" indent="0" algn="ctr">
              <a:lnSpc>
                <a:spcPct val="110000"/>
              </a:lnSpc>
              <a:spcBef>
                <a:spcPts val="0"/>
              </a:spcBef>
              <a:buNone/>
            </a:pPr>
            <a:r>
              <a:rPr lang="en-US" sz="5400" dirty="0"/>
              <a:t>scoring 90% (or higher) Customer Satisfaction is almost unachievable?</a:t>
            </a:r>
          </a:p>
        </p:txBody>
      </p:sp>
    </p:spTree>
    <p:extLst>
      <p:ext uri="{BB962C8B-B14F-4D97-AF65-F5344CB8AC3E}">
        <p14:creationId xmlns:p14="http://schemas.microsoft.com/office/powerpoint/2010/main" val="316193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841249" y="365760"/>
            <a:ext cx="9912072" cy="1188404"/>
          </a:xfrm>
        </p:spPr>
        <p:txBody>
          <a:bodyPr>
            <a:normAutofit/>
          </a:bodyPr>
          <a:lstStyle/>
          <a:p>
            <a:r>
              <a:rPr lang="en-US" sz="7200" dirty="0"/>
              <a:t>Getting to 90%</a:t>
            </a:r>
          </a:p>
        </p:txBody>
      </p:sp>
      <p:sp>
        <p:nvSpPr>
          <p:cNvPr id="19" name="Freeform: Shape 18">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16FB6675-3880-4235-8008-76E57C2749E3}"/>
              </a:ext>
            </a:extLst>
          </p:cNvPr>
          <p:cNvSpPr/>
          <p:nvPr/>
        </p:nvSpPr>
        <p:spPr>
          <a:xfrm>
            <a:off x="868053" y="2389396"/>
            <a:ext cx="10455894" cy="3769895"/>
          </a:xfrm>
          <a:prstGeom prst="roundRect">
            <a:avLst/>
          </a:prstGeom>
          <a:solidFill>
            <a:srgbClr val="F492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30000"/>
              </a:lnSpc>
              <a:spcBef>
                <a:spcPts val="0"/>
              </a:spcBef>
              <a:spcAft>
                <a:spcPts val="0"/>
              </a:spcAft>
            </a:pPr>
            <a:r>
              <a:rPr lang="en-US" sz="3200" dirty="0">
                <a:effectLst/>
                <a:latin typeface="Calibri" panose="020F0502020204030204" pitchFamily="34" charset="0"/>
                <a:ea typeface="Calibri" panose="020F0502020204030204" pitchFamily="34" charset="0"/>
              </a:rPr>
              <a:t>In essence, we’ll work together from start to finish conceptualizing your vision for success, identifying CX gaps that are getting in the way, developing and implementing supporting processes to close the gaps, and fostering an environment of shared-accountability in driving excellence.</a:t>
            </a:r>
            <a:endParaRPr lang="en-US" sz="3200" dirty="0">
              <a:effectLst/>
              <a:latin typeface="Open Sans"/>
              <a:ea typeface="Calibri" panose="020F0502020204030204" pitchFamily="34" charset="0"/>
            </a:endParaRPr>
          </a:p>
        </p:txBody>
      </p:sp>
    </p:spTree>
    <p:extLst>
      <p:ext uri="{BB962C8B-B14F-4D97-AF65-F5344CB8AC3E}">
        <p14:creationId xmlns:p14="http://schemas.microsoft.com/office/powerpoint/2010/main" val="84244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1653363" y="365760"/>
            <a:ext cx="9367203" cy="1188720"/>
          </a:xfrm>
        </p:spPr>
        <p:txBody>
          <a:bodyPr>
            <a:normAutofit/>
          </a:bodyPr>
          <a:lstStyle/>
          <a:p>
            <a:r>
              <a:rPr lang="en-US" sz="7200" dirty="0"/>
              <a:t>Getting to 90%</a:t>
            </a:r>
          </a:p>
        </p:txBody>
      </p:sp>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28B2C5B-BA0C-4C2F-B1D9-B21267FB79C1}"/>
              </a:ext>
            </a:extLst>
          </p:cNvPr>
          <p:cNvSpPr>
            <a:spLocks noGrp="1"/>
          </p:cNvSpPr>
          <p:nvPr>
            <p:ph idx="1"/>
          </p:nvPr>
        </p:nvSpPr>
        <p:spPr>
          <a:xfrm>
            <a:off x="1243816" y="1695372"/>
            <a:ext cx="10515600" cy="1115400"/>
          </a:xfrm>
        </p:spPr>
        <p:txBody>
          <a:bodyPr>
            <a:normAutofit/>
          </a:bodyPr>
          <a:lstStyle/>
          <a:p>
            <a:pPr marL="0" indent="0" algn="ctr">
              <a:lnSpc>
                <a:spcPct val="100000"/>
              </a:lnSpc>
              <a:spcBef>
                <a:spcPts val="0"/>
              </a:spcBef>
              <a:buNone/>
            </a:pPr>
            <a:r>
              <a:rPr lang="en-US" sz="6600" dirty="0">
                <a:effectLst>
                  <a:outerShdw blurRad="38100" dist="38100" dir="2700000" algn="tl">
                    <a:srgbClr val="000000">
                      <a:alpha val="43137"/>
                    </a:srgbClr>
                  </a:outerShdw>
                </a:effectLst>
              </a:rPr>
              <a:t>Your Big Outcome!</a:t>
            </a:r>
          </a:p>
        </p:txBody>
      </p:sp>
      <p:pic>
        <p:nvPicPr>
          <p:cNvPr id="5" name="Picture 4" descr="A group of people posing for a photo&#10;&#10;Description automatically generated">
            <a:extLst>
              <a:ext uri="{FF2B5EF4-FFF2-40B4-BE49-F238E27FC236}">
                <a16:creationId xmlns:a16="http://schemas.microsoft.com/office/drawing/2014/main" id="{12662155-6296-4A2D-8140-ECB5EFCA26AB}"/>
              </a:ext>
            </a:extLst>
          </p:cNvPr>
          <p:cNvPicPr>
            <a:picLocks noChangeAspect="1"/>
          </p:cNvPicPr>
          <p:nvPr/>
        </p:nvPicPr>
        <p:blipFill rotWithShape="1">
          <a:blip r:embed="rId3">
            <a:extLst>
              <a:ext uri="{28A0092B-C50C-407E-A947-70E740481C1C}">
                <a14:useLocalDpi xmlns:a14="http://schemas.microsoft.com/office/drawing/2010/main" val="0"/>
              </a:ext>
            </a:extLst>
          </a:blip>
          <a:srcRect t="20585" r="-526" b="21521"/>
          <a:stretch/>
        </p:blipFill>
        <p:spPr>
          <a:xfrm>
            <a:off x="2659144" y="3553986"/>
            <a:ext cx="7296461" cy="3151614"/>
          </a:xfrm>
          <a:prstGeom prst="rect">
            <a:avLst/>
          </a:prstGeom>
          <a:ln w="38100">
            <a:solidFill>
              <a:schemeClr val="bg1"/>
            </a:solidFill>
          </a:ln>
        </p:spPr>
      </p:pic>
      <p:sp>
        <p:nvSpPr>
          <p:cNvPr id="9" name="TextBox 8">
            <a:extLst>
              <a:ext uri="{FF2B5EF4-FFF2-40B4-BE49-F238E27FC236}">
                <a16:creationId xmlns:a16="http://schemas.microsoft.com/office/drawing/2014/main" id="{9A5B45C4-2645-4EBA-9481-40F6E78038E7}"/>
              </a:ext>
            </a:extLst>
          </p:cNvPr>
          <p:cNvSpPr txBox="1"/>
          <p:nvPr/>
        </p:nvSpPr>
        <p:spPr>
          <a:xfrm>
            <a:off x="1033444" y="2712672"/>
            <a:ext cx="10607040" cy="707886"/>
          </a:xfrm>
          <a:prstGeom prst="rect">
            <a:avLst/>
          </a:prstGeom>
          <a:noFill/>
        </p:spPr>
        <p:txBody>
          <a:bodyPr wrap="square">
            <a:spAutoFit/>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When we’ve attained all of these steps, success won’t be far away. We’ll celebrate milestones all the way to your organization achieving and sustaining 90% (or higher) customer satisfaction.</a:t>
            </a:r>
            <a:endParaRPr lang="en-US" sz="2000" dirty="0">
              <a:effectLst/>
              <a:latin typeface="Open Sans"/>
              <a:ea typeface="Calibri" panose="020F0502020204030204" pitchFamily="34" charset="0"/>
            </a:endParaRPr>
          </a:p>
        </p:txBody>
      </p:sp>
    </p:spTree>
    <p:extLst>
      <p:ext uri="{BB962C8B-B14F-4D97-AF65-F5344CB8AC3E}">
        <p14:creationId xmlns:p14="http://schemas.microsoft.com/office/powerpoint/2010/main" val="407484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841249" y="365760"/>
            <a:ext cx="9912072" cy="1188404"/>
          </a:xfrm>
        </p:spPr>
        <p:txBody>
          <a:bodyPr>
            <a:normAutofit/>
          </a:bodyPr>
          <a:lstStyle/>
          <a:p>
            <a:r>
              <a:rPr lang="en-US" sz="7200" dirty="0"/>
              <a:t>Getting to 90%</a:t>
            </a:r>
          </a:p>
        </p:txBody>
      </p:sp>
      <p:sp>
        <p:nvSpPr>
          <p:cNvPr id="19" name="Freeform: Shape 18">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E79412B-7647-428E-9698-88CC6EBC82FA}"/>
              </a:ext>
            </a:extLst>
          </p:cNvPr>
          <p:cNvSpPr>
            <a:spLocks noGrp="1"/>
          </p:cNvSpPr>
          <p:nvPr>
            <p:ph idx="1"/>
          </p:nvPr>
        </p:nvSpPr>
        <p:spPr>
          <a:xfrm>
            <a:off x="403036" y="2152131"/>
            <a:ext cx="8697374" cy="4351338"/>
          </a:xfrm>
        </p:spPr>
        <p:txBody>
          <a:bodyPr>
            <a:normAutofit/>
          </a:bodyPr>
          <a:lstStyle/>
          <a:p>
            <a:pPr marL="0" indent="0">
              <a:lnSpc>
                <a:spcPct val="112000"/>
              </a:lnSpc>
              <a:spcBef>
                <a:spcPts val="600"/>
              </a:spcBef>
              <a:spcAft>
                <a:spcPts val="1200"/>
              </a:spcAft>
              <a:buNone/>
            </a:pPr>
            <a:r>
              <a:rPr lang="en-US" sz="2400" dirty="0">
                <a:solidFill>
                  <a:schemeClr val="bg2">
                    <a:lumMod val="90000"/>
                  </a:schemeClr>
                </a:solidFill>
                <a:effectLst/>
                <a:latin typeface="Calibri" panose="020F0502020204030204" pitchFamily="34" charset="0"/>
                <a:ea typeface="Calibri" panose="020F0502020204030204" pitchFamily="34" charset="0"/>
              </a:rPr>
              <a:t>I partnered with Theo at Johns Hopkins Medicine/Sibley Memorial Hospital and Jupiter Medical Center to help us transform our narrative around the patient experience. </a:t>
            </a:r>
          </a:p>
          <a:p>
            <a:pPr marL="0" indent="0">
              <a:lnSpc>
                <a:spcPct val="112000"/>
              </a:lnSpc>
              <a:spcBef>
                <a:spcPts val="600"/>
              </a:spcBef>
              <a:spcAft>
                <a:spcPts val="1200"/>
              </a:spcAft>
              <a:buNone/>
            </a:pPr>
            <a:r>
              <a:rPr lang="en-US" sz="2600" b="1" i="1" dirty="0">
                <a:solidFill>
                  <a:schemeClr val="bg1"/>
                </a:solidFill>
                <a:effectLst/>
                <a:latin typeface="Calibri" panose="020F0502020204030204" pitchFamily="34" charset="0"/>
                <a:ea typeface="Calibri" panose="020F0502020204030204" pitchFamily="34" charset="0"/>
              </a:rPr>
              <a:t>“Theo is a captivating speaker and all team members who meet her are mesmerized by her passion and insight. Theo's message resonates with all levels of staff, from the front-line to the C-Suite</a:t>
            </a:r>
            <a:r>
              <a:rPr lang="en-US" sz="2600" b="1" i="1" dirty="0">
                <a:solidFill>
                  <a:schemeClr val="bg1"/>
                </a:solidFill>
                <a:latin typeface="Calibri" panose="020F0502020204030204" pitchFamily="34" charset="0"/>
                <a:ea typeface="Calibri" panose="020F0502020204030204" pitchFamily="34" charset="0"/>
              </a:rPr>
              <a:t>”.</a:t>
            </a:r>
            <a:endParaRPr lang="en-US" sz="2600" b="1" i="1" dirty="0">
              <a:solidFill>
                <a:schemeClr val="bg1"/>
              </a:solidFill>
              <a:effectLst/>
              <a:latin typeface="Calibri" panose="020F0502020204030204" pitchFamily="34" charset="0"/>
              <a:ea typeface="Calibri" panose="020F0502020204030204" pitchFamily="34" charset="0"/>
            </a:endParaRPr>
          </a:p>
          <a:p>
            <a:pPr marL="0" indent="0">
              <a:lnSpc>
                <a:spcPct val="112000"/>
              </a:lnSpc>
              <a:spcBef>
                <a:spcPts val="600"/>
              </a:spcBef>
              <a:spcAft>
                <a:spcPts val="1200"/>
              </a:spcAft>
              <a:buNone/>
            </a:pPr>
            <a:r>
              <a:rPr lang="en-US" sz="2400" dirty="0">
                <a:solidFill>
                  <a:schemeClr val="bg2">
                    <a:lumMod val="90000"/>
                  </a:schemeClr>
                </a:solidFill>
                <a:effectLst/>
                <a:latin typeface="Calibri" panose="020F0502020204030204" pitchFamily="34" charset="0"/>
                <a:ea typeface="Calibri" panose="020F0502020204030204" pitchFamily="34" charset="0"/>
              </a:rPr>
              <a:t>If you are committed to improving your culture of excellence,        Theo  is the one.</a:t>
            </a:r>
            <a:endParaRPr lang="en-US" sz="2400" dirty="0">
              <a:solidFill>
                <a:schemeClr val="bg2">
                  <a:lumMod val="90000"/>
                </a:schemeClr>
              </a:solidFill>
            </a:endParaRPr>
          </a:p>
        </p:txBody>
      </p:sp>
      <p:pic>
        <p:nvPicPr>
          <p:cNvPr id="7" name="Picture 6">
            <a:extLst>
              <a:ext uri="{FF2B5EF4-FFF2-40B4-BE49-F238E27FC236}">
                <a16:creationId xmlns:a16="http://schemas.microsoft.com/office/drawing/2014/main" id="{95674C1C-A8FB-4EFA-8893-34EB7ED648F5}"/>
              </a:ext>
            </a:extLst>
          </p:cNvPr>
          <p:cNvPicPr>
            <a:picLocks noChangeAspect="1"/>
          </p:cNvPicPr>
          <p:nvPr/>
        </p:nvPicPr>
        <p:blipFill>
          <a:blip r:embed="rId3"/>
          <a:stretch>
            <a:fillRect/>
          </a:stretch>
        </p:blipFill>
        <p:spPr>
          <a:xfrm>
            <a:off x="9676833" y="2704444"/>
            <a:ext cx="2078019" cy="2078019"/>
          </a:xfrm>
          <a:prstGeom prst="rect">
            <a:avLst/>
          </a:prstGeom>
          <a:ln w="38100">
            <a:solidFill>
              <a:schemeClr val="bg1"/>
            </a:solidFill>
          </a:ln>
        </p:spPr>
      </p:pic>
      <p:sp>
        <p:nvSpPr>
          <p:cNvPr id="16" name="TextBox 15">
            <a:extLst>
              <a:ext uri="{FF2B5EF4-FFF2-40B4-BE49-F238E27FC236}">
                <a16:creationId xmlns:a16="http://schemas.microsoft.com/office/drawing/2014/main" id="{6CFDEBCE-65E5-4E29-BB1A-5E263257A24C}"/>
              </a:ext>
            </a:extLst>
          </p:cNvPr>
          <p:cNvSpPr txBox="1"/>
          <p:nvPr/>
        </p:nvSpPr>
        <p:spPr>
          <a:xfrm>
            <a:off x="9432758" y="4982021"/>
            <a:ext cx="2759242" cy="908518"/>
          </a:xfrm>
          <a:prstGeom prst="rect">
            <a:avLst/>
          </a:prstGeom>
          <a:noFill/>
        </p:spPr>
        <p:txBody>
          <a:bodyPr wrap="square">
            <a:spAutoFit/>
          </a:bodyPr>
          <a:lstStyle/>
          <a:p>
            <a:pPr marL="0" marR="0">
              <a:lnSpc>
                <a:spcPct val="13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Joanne O. Miller, DNP, RN, NEA-BC</a:t>
            </a:r>
            <a:endParaRPr lang="en-US" sz="1600" dirty="0">
              <a:effectLst/>
              <a:latin typeface="Open Sans"/>
              <a:ea typeface="Calibri" panose="020F0502020204030204" pitchFamily="34" charset="0"/>
            </a:endParaRPr>
          </a:p>
          <a:p>
            <a:pPr marL="0" marR="0">
              <a:lnSpc>
                <a:spcPct val="130000"/>
              </a:lnSpc>
              <a:spcBef>
                <a:spcPts val="0"/>
              </a:spcBef>
              <a:spcAft>
                <a:spcPts val="0"/>
              </a:spcAft>
            </a:pPr>
            <a:r>
              <a:rPr lang="en-US" sz="1400" dirty="0">
                <a:effectLst/>
                <a:latin typeface="Calibri" panose="020F0502020204030204" pitchFamily="34" charset="0"/>
                <a:ea typeface="Calibri" panose="020F0502020204030204" pitchFamily="34" charset="0"/>
              </a:rPr>
              <a:t>Chief Nurse Executive</a:t>
            </a:r>
            <a:endParaRPr lang="en-US" sz="1600" dirty="0">
              <a:effectLst/>
              <a:latin typeface="Open Sans"/>
              <a:ea typeface="Calibri" panose="020F0502020204030204" pitchFamily="34" charset="0"/>
            </a:endParaRPr>
          </a:p>
          <a:p>
            <a:pPr marL="0" marR="0">
              <a:lnSpc>
                <a:spcPct val="130000"/>
              </a:lnSpc>
              <a:spcBef>
                <a:spcPts val="0"/>
              </a:spcBef>
              <a:spcAft>
                <a:spcPts val="0"/>
              </a:spcAft>
            </a:pPr>
            <a:r>
              <a:rPr lang="en-US" sz="1400" dirty="0">
                <a:effectLst/>
                <a:latin typeface="Calibri" panose="020F0502020204030204" pitchFamily="34" charset="0"/>
                <a:ea typeface="Calibri" panose="020F0502020204030204" pitchFamily="34" charset="0"/>
              </a:rPr>
              <a:t>Carson Tahoe Health System</a:t>
            </a:r>
            <a:endParaRPr lang="en-US" sz="1600" dirty="0">
              <a:effectLst/>
              <a:latin typeface="Open Sans"/>
              <a:ea typeface="Calibri" panose="020F0502020204030204" pitchFamily="34" charset="0"/>
            </a:endParaRPr>
          </a:p>
        </p:txBody>
      </p:sp>
    </p:spTree>
    <p:extLst>
      <p:ext uri="{BB962C8B-B14F-4D97-AF65-F5344CB8AC3E}">
        <p14:creationId xmlns:p14="http://schemas.microsoft.com/office/powerpoint/2010/main" val="317784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841249" y="365760"/>
            <a:ext cx="9912072" cy="1188404"/>
          </a:xfrm>
        </p:spPr>
        <p:txBody>
          <a:bodyPr>
            <a:normAutofit/>
          </a:bodyPr>
          <a:lstStyle/>
          <a:p>
            <a:r>
              <a:rPr lang="en-US" sz="7200" dirty="0"/>
              <a:t>Getting to 90%</a:t>
            </a:r>
          </a:p>
        </p:txBody>
      </p:sp>
      <p:sp>
        <p:nvSpPr>
          <p:cNvPr id="19" name="Freeform: Shape 18">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E79412B-7647-428E-9698-88CC6EBC82FA}"/>
              </a:ext>
            </a:extLst>
          </p:cNvPr>
          <p:cNvSpPr>
            <a:spLocks noGrp="1"/>
          </p:cNvSpPr>
          <p:nvPr>
            <p:ph idx="1"/>
          </p:nvPr>
        </p:nvSpPr>
        <p:spPr>
          <a:xfrm>
            <a:off x="403036" y="2152131"/>
            <a:ext cx="8697374" cy="4351338"/>
          </a:xfrm>
        </p:spPr>
        <p:txBody>
          <a:bodyPr>
            <a:normAutofit/>
          </a:bodyPr>
          <a:lstStyle/>
          <a:p>
            <a:pPr marL="0" indent="0">
              <a:lnSpc>
                <a:spcPct val="112000"/>
              </a:lnSpc>
              <a:spcBef>
                <a:spcPts val="600"/>
              </a:spcBef>
              <a:spcAft>
                <a:spcPts val="1200"/>
              </a:spcAft>
              <a:buNone/>
            </a:pPr>
            <a:r>
              <a:rPr lang="en-US" sz="2400" dirty="0">
                <a:solidFill>
                  <a:schemeClr val="bg2">
                    <a:lumMod val="90000"/>
                  </a:schemeClr>
                </a:solidFill>
                <a:effectLst/>
                <a:latin typeface="Calibri" panose="020F0502020204030204" pitchFamily="34" charset="0"/>
                <a:ea typeface="Calibri" panose="020F0502020204030204" pitchFamily="34" charset="0"/>
              </a:rPr>
              <a:t>I have been fortunate enough to work with Theo at two separate organizations. I have witnessed first-hand how her methods and approaches can transform an organization. </a:t>
            </a:r>
          </a:p>
          <a:p>
            <a:pPr marL="0" indent="0">
              <a:lnSpc>
                <a:spcPct val="112000"/>
              </a:lnSpc>
              <a:spcBef>
                <a:spcPts val="600"/>
              </a:spcBef>
              <a:spcAft>
                <a:spcPts val="1200"/>
              </a:spcAft>
              <a:buNone/>
            </a:pPr>
            <a:r>
              <a:rPr lang="en-US" sz="2600" b="1" i="1" dirty="0">
                <a:solidFill>
                  <a:schemeClr val="bg1"/>
                </a:solidFill>
                <a:effectLst/>
                <a:latin typeface="Calibri" panose="020F0502020204030204" pitchFamily="34" charset="0"/>
                <a:ea typeface="Calibri" panose="020F0502020204030204" pitchFamily="34" charset="0"/>
              </a:rPr>
              <a:t>“As we all know there is no “one size fits all” approach to creating a culture of Service Excellence, and Theo helps leaders to examine their own strengths and gaps and create a comprehensive plan unique to the organization</a:t>
            </a:r>
            <a:r>
              <a:rPr lang="en-US" sz="2600" b="1" i="1" dirty="0">
                <a:solidFill>
                  <a:schemeClr val="bg1"/>
                </a:solidFill>
                <a:latin typeface="Calibri" panose="020F0502020204030204" pitchFamily="34" charset="0"/>
                <a:ea typeface="Calibri" panose="020F0502020204030204" pitchFamily="34" charset="0"/>
              </a:rPr>
              <a:t>”.</a:t>
            </a:r>
            <a:endParaRPr lang="en-US" sz="2600" b="1" i="1" dirty="0">
              <a:solidFill>
                <a:schemeClr val="bg1"/>
              </a:solidFill>
              <a:effectLst/>
              <a:latin typeface="Calibri" panose="020F0502020204030204" pitchFamily="34" charset="0"/>
              <a:ea typeface="Calibri" panose="020F0502020204030204" pitchFamily="34" charset="0"/>
            </a:endParaRPr>
          </a:p>
          <a:p>
            <a:pPr marL="0" indent="0">
              <a:lnSpc>
                <a:spcPct val="112000"/>
              </a:lnSpc>
              <a:spcBef>
                <a:spcPts val="600"/>
              </a:spcBef>
              <a:spcAft>
                <a:spcPts val="1200"/>
              </a:spcAft>
              <a:buNone/>
            </a:pPr>
            <a:r>
              <a:rPr lang="en-US" sz="2400" dirty="0">
                <a:solidFill>
                  <a:schemeClr val="bg2">
                    <a:lumMod val="90000"/>
                  </a:schemeClr>
                </a:solidFill>
                <a:effectLst/>
                <a:latin typeface="Calibri" panose="020F0502020204030204" pitchFamily="34" charset="0"/>
                <a:ea typeface="Calibri" panose="020F0502020204030204" pitchFamily="34" charset="0"/>
              </a:rPr>
              <a:t>If you are looking to create a customer-focused culture with great sustainability, then I highly recommend Theo.</a:t>
            </a:r>
            <a:endParaRPr lang="en-US" sz="2400" dirty="0">
              <a:solidFill>
                <a:schemeClr val="bg2">
                  <a:lumMod val="90000"/>
                </a:schemeClr>
              </a:solidFill>
            </a:endParaRPr>
          </a:p>
        </p:txBody>
      </p:sp>
      <p:sp>
        <p:nvSpPr>
          <p:cNvPr id="16" name="TextBox 15">
            <a:extLst>
              <a:ext uri="{FF2B5EF4-FFF2-40B4-BE49-F238E27FC236}">
                <a16:creationId xmlns:a16="http://schemas.microsoft.com/office/drawing/2014/main" id="{6CFDEBCE-65E5-4E29-BB1A-5E263257A24C}"/>
              </a:ext>
            </a:extLst>
          </p:cNvPr>
          <p:cNvSpPr txBox="1"/>
          <p:nvPr/>
        </p:nvSpPr>
        <p:spPr>
          <a:xfrm>
            <a:off x="9544446" y="4982021"/>
            <a:ext cx="2244518" cy="867930"/>
          </a:xfrm>
          <a:prstGeom prst="rect">
            <a:avLst/>
          </a:prstGeom>
          <a:noFill/>
        </p:spPr>
        <p:txBody>
          <a:bodyPr wrap="square">
            <a:spAutoFit/>
          </a:bodyPr>
          <a:lstStyle/>
          <a:p>
            <a:pPr marL="0" marR="0">
              <a:lnSpc>
                <a:spcPct val="13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Misty Miller, MSN, RN</a:t>
            </a:r>
            <a:endParaRPr lang="en-US" sz="1600" dirty="0">
              <a:effectLst/>
              <a:latin typeface="Open Sans"/>
              <a:ea typeface="Calibri" panose="020F0502020204030204" pitchFamily="34" charset="0"/>
            </a:endParaRPr>
          </a:p>
          <a:p>
            <a:pPr marL="0" marR="0">
              <a:lnSpc>
                <a:spcPct val="13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Chief Operating Officer</a:t>
            </a:r>
            <a:endParaRPr lang="en-US" sz="1600" dirty="0">
              <a:effectLst/>
              <a:latin typeface="Open Sans"/>
              <a:ea typeface="Calibri" panose="020F0502020204030204" pitchFamily="34" charset="0"/>
            </a:endParaRPr>
          </a:p>
          <a:p>
            <a:r>
              <a:rPr lang="en-US" sz="1400" dirty="0">
                <a:solidFill>
                  <a:srgbClr val="000000"/>
                </a:solidFill>
                <a:effectLst/>
                <a:latin typeface="Calibri" panose="020F0502020204030204" pitchFamily="34" charset="0"/>
                <a:ea typeface="Calibri" panose="020F0502020204030204" pitchFamily="34" charset="0"/>
              </a:rPr>
              <a:t>Civitas Senior Living</a:t>
            </a:r>
            <a:endParaRPr lang="en-US" sz="1600" dirty="0">
              <a:effectLst/>
              <a:latin typeface="Open Sans"/>
              <a:ea typeface="Calibri" panose="020F0502020204030204" pitchFamily="34" charset="0"/>
            </a:endParaRPr>
          </a:p>
        </p:txBody>
      </p:sp>
      <p:pic>
        <p:nvPicPr>
          <p:cNvPr id="2" name="Picture 1">
            <a:extLst>
              <a:ext uri="{FF2B5EF4-FFF2-40B4-BE49-F238E27FC236}">
                <a16:creationId xmlns:a16="http://schemas.microsoft.com/office/drawing/2014/main" id="{D7B8EB58-ACF7-48B3-9C1B-BB6FEBA5677B}"/>
              </a:ext>
            </a:extLst>
          </p:cNvPr>
          <p:cNvPicPr>
            <a:picLocks noChangeAspect="1"/>
          </p:cNvPicPr>
          <p:nvPr/>
        </p:nvPicPr>
        <p:blipFill>
          <a:blip r:embed="rId3"/>
          <a:stretch>
            <a:fillRect/>
          </a:stretch>
        </p:blipFill>
        <p:spPr>
          <a:xfrm>
            <a:off x="9551572" y="2726948"/>
            <a:ext cx="2125704" cy="2075688"/>
          </a:xfrm>
          <a:prstGeom prst="rect">
            <a:avLst/>
          </a:prstGeom>
          <a:ln w="38100">
            <a:solidFill>
              <a:schemeClr val="bg1"/>
            </a:solidFill>
          </a:ln>
        </p:spPr>
      </p:pic>
    </p:spTree>
    <p:extLst>
      <p:ext uri="{BB962C8B-B14F-4D97-AF65-F5344CB8AC3E}">
        <p14:creationId xmlns:p14="http://schemas.microsoft.com/office/powerpoint/2010/main" val="426361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841249" y="365760"/>
            <a:ext cx="9912072" cy="1188404"/>
          </a:xfrm>
        </p:spPr>
        <p:txBody>
          <a:bodyPr>
            <a:normAutofit/>
          </a:bodyPr>
          <a:lstStyle/>
          <a:p>
            <a:r>
              <a:rPr lang="en-US" sz="7200" dirty="0"/>
              <a:t>Getting to 90%</a:t>
            </a:r>
          </a:p>
        </p:txBody>
      </p:sp>
      <p:sp>
        <p:nvSpPr>
          <p:cNvPr id="19" name="Freeform: Shape 18">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E79412B-7647-428E-9698-88CC6EBC82FA}"/>
              </a:ext>
            </a:extLst>
          </p:cNvPr>
          <p:cNvSpPr>
            <a:spLocks noGrp="1"/>
          </p:cNvSpPr>
          <p:nvPr>
            <p:ph idx="1"/>
          </p:nvPr>
        </p:nvSpPr>
        <p:spPr>
          <a:xfrm>
            <a:off x="288758" y="1892970"/>
            <a:ext cx="8811652" cy="4900862"/>
          </a:xfrm>
        </p:spPr>
        <p:txBody>
          <a:bodyPr>
            <a:normAutofit fontScale="92500" lnSpcReduction="10000"/>
          </a:bodyPr>
          <a:lstStyle/>
          <a:p>
            <a:pPr marL="0" indent="0">
              <a:lnSpc>
                <a:spcPct val="112000"/>
              </a:lnSpc>
              <a:spcBef>
                <a:spcPts val="600"/>
              </a:spcBef>
              <a:spcAft>
                <a:spcPts val="1200"/>
              </a:spcAft>
              <a:buNone/>
            </a:pPr>
            <a:r>
              <a:rPr lang="en-US" sz="2400" dirty="0">
                <a:solidFill>
                  <a:schemeClr val="bg1">
                    <a:lumMod val="85000"/>
                  </a:schemeClr>
                </a:solidFill>
                <a:effectLst/>
                <a:latin typeface="Calibri" panose="020F0502020204030204" pitchFamily="34" charset="0"/>
                <a:ea typeface="Calibri" panose="020F0502020204030204" pitchFamily="34" charset="0"/>
              </a:rPr>
              <a:t>Theo recently facilitated a program on Service Excellence and Leadership, which she helped us to develop, for the 15th consecutive year for our organization. The attendees were managers and high-potential individuals from leading luxury jewelers around the USA. </a:t>
            </a:r>
          </a:p>
          <a:p>
            <a:pPr marL="0" indent="0">
              <a:lnSpc>
                <a:spcPct val="112000"/>
              </a:lnSpc>
              <a:spcBef>
                <a:spcPts val="600"/>
              </a:spcBef>
              <a:spcAft>
                <a:spcPts val="1200"/>
              </a:spcAft>
              <a:buNone/>
            </a:pPr>
            <a:r>
              <a:rPr lang="en-US" sz="2600" b="1" i="1" dirty="0">
                <a:solidFill>
                  <a:schemeClr val="bg1"/>
                </a:solidFill>
                <a:effectLst/>
                <a:latin typeface="Calibri" panose="020F0502020204030204" pitchFamily="34" charset="0"/>
                <a:ea typeface="Calibri" panose="020F0502020204030204" pitchFamily="34" charset="0"/>
              </a:rPr>
              <a:t>“As always, the program received high marks from all of the attendees, and the take-home value was significant. Theo is a thought leader in the area of service excellence, and she knows how to engage the audience and get them thinking in new ways about how to improve the client service experience”. </a:t>
            </a:r>
          </a:p>
          <a:p>
            <a:pPr marL="0" indent="0">
              <a:lnSpc>
                <a:spcPct val="112000"/>
              </a:lnSpc>
              <a:spcBef>
                <a:spcPts val="600"/>
              </a:spcBef>
              <a:spcAft>
                <a:spcPts val="1200"/>
              </a:spcAft>
              <a:buNone/>
            </a:pPr>
            <a:r>
              <a:rPr lang="en-US" sz="2400" dirty="0">
                <a:solidFill>
                  <a:schemeClr val="bg1">
                    <a:lumMod val="85000"/>
                  </a:schemeClr>
                </a:solidFill>
                <a:effectLst/>
                <a:latin typeface="Calibri" panose="020F0502020204030204" pitchFamily="34" charset="0"/>
                <a:ea typeface="Calibri" panose="020F0502020204030204" pitchFamily="34" charset="0"/>
              </a:rPr>
              <a:t>I strongly endorse Theo for any leadership, training, and service          initiatives you are considering, as she is a terrific presenter and communicator.</a:t>
            </a:r>
            <a:endParaRPr lang="en-US" sz="2400" dirty="0">
              <a:solidFill>
                <a:schemeClr val="bg1">
                  <a:lumMod val="85000"/>
                </a:schemeClr>
              </a:solidFill>
            </a:endParaRPr>
          </a:p>
        </p:txBody>
      </p:sp>
      <p:sp>
        <p:nvSpPr>
          <p:cNvPr id="16" name="TextBox 15">
            <a:extLst>
              <a:ext uri="{FF2B5EF4-FFF2-40B4-BE49-F238E27FC236}">
                <a16:creationId xmlns:a16="http://schemas.microsoft.com/office/drawing/2014/main" id="{6CFDEBCE-65E5-4E29-BB1A-5E263257A24C}"/>
              </a:ext>
            </a:extLst>
          </p:cNvPr>
          <p:cNvSpPr txBox="1"/>
          <p:nvPr/>
        </p:nvSpPr>
        <p:spPr>
          <a:xfrm>
            <a:off x="9544446" y="4982021"/>
            <a:ext cx="2244518" cy="908518"/>
          </a:xfrm>
          <a:prstGeom prst="rect">
            <a:avLst/>
          </a:prstGeom>
          <a:noFill/>
        </p:spPr>
        <p:txBody>
          <a:bodyPr wrap="square">
            <a:spAutoFit/>
          </a:bodyPr>
          <a:lstStyle/>
          <a:p>
            <a:pPr marL="0" marR="0">
              <a:lnSpc>
                <a:spcPct val="13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Hank B. Siegel</a:t>
            </a:r>
            <a:endParaRPr lang="en-US" sz="1600" dirty="0">
              <a:effectLst/>
              <a:latin typeface="Open Sans"/>
              <a:ea typeface="Calibri" panose="020F0502020204030204" pitchFamily="34" charset="0"/>
            </a:endParaRPr>
          </a:p>
          <a:p>
            <a:pPr marL="0" marR="0">
              <a:lnSpc>
                <a:spcPct val="130000"/>
              </a:lnSpc>
              <a:spcBef>
                <a:spcPts val="0"/>
              </a:spcBef>
              <a:spcAft>
                <a:spcPts val="0"/>
              </a:spcAft>
            </a:pPr>
            <a:r>
              <a:rPr lang="en-US" sz="1400" dirty="0">
                <a:effectLst/>
                <a:latin typeface="Calibri" panose="020F0502020204030204" pitchFamily="34" charset="0"/>
                <a:ea typeface="Calibri" panose="020F0502020204030204" pitchFamily="34" charset="0"/>
              </a:rPr>
              <a:t>President</a:t>
            </a:r>
            <a:endParaRPr lang="en-US" sz="1600" dirty="0">
              <a:effectLst/>
              <a:latin typeface="Open Sans"/>
              <a:ea typeface="Calibri" panose="020F0502020204030204" pitchFamily="34" charset="0"/>
            </a:endParaRPr>
          </a:p>
          <a:p>
            <a:pPr marL="0" marR="0">
              <a:lnSpc>
                <a:spcPct val="130000"/>
              </a:lnSpc>
              <a:spcBef>
                <a:spcPts val="0"/>
              </a:spcBef>
              <a:spcAft>
                <a:spcPts val="0"/>
              </a:spcAft>
            </a:pPr>
            <a:r>
              <a:rPr lang="en-US" sz="1400" dirty="0">
                <a:effectLst/>
                <a:latin typeface="Calibri" panose="020F0502020204030204" pitchFamily="34" charset="0"/>
                <a:ea typeface="Calibri" panose="020F0502020204030204" pitchFamily="34" charset="0"/>
              </a:rPr>
              <a:t>Hamilton Co. Jewelers</a:t>
            </a:r>
            <a:endParaRPr lang="en-US" sz="1600" dirty="0">
              <a:effectLst/>
              <a:latin typeface="Open Sans"/>
              <a:ea typeface="Calibri" panose="020F0502020204030204" pitchFamily="34" charset="0"/>
            </a:endParaRPr>
          </a:p>
        </p:txBody>
      </p:sp>
      <p:pic>
        <p:nvPicPr>
          <p:cNvPr id="5" name="Picture 4">
            <a:extLst>
              <a:ext uri="{FF2B5EF4-FFF2-40B4-BE49-F238E27FC236}">
                <a16:creationId xmlns:a16="http://schemas.microsoft.com/office/drawing/2014/main" id="{AA8E9796-FAB7-442A-BE8D-84AB0D7BA19D}"/>
              </a:ext>
            </a:extLst>
          </p:cNvPr>
          <p:cNvPicPr>
            <a:picLocks noChangeAspect="1"/>
          </p:cNvPicPr>
          <p:nvPr/>
        </p:nvPicPr>
        <p:blipFill>
          <a:blip r:embed="rId3"/>
          <a:stretch>
            <a:fillRect/>
          </a:stretch>
        </p:blipFill>
        <p:spPr>
          <a:xfrm>
            <a:off x="9628861" y="2726948"/>
            <a:ext cx="2075688" cy="2075688"/>
          </a:xfrm>
          <a:prstGeom prst="rect">
            <a:avLst/>
          </a:prstGeom>
          <a:ln w="38100">
            <a:solidFill>
              <a:schemeClr val="bg1"/>
            </a:solidFill>
          </a:ln>
        </p:spPr>
      </p:pic>
    </p:spTree>
    <p:extLst>
      <p:ext uri="{BB962C8B-B14F-4D97-AF65-F5344CB8AC3E}">
        <p14:creationId xmlns:p14="http://schemas.microsoft.com/office/powerpoint/2010/main" val="9029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841249" y="365760"/>
            <a:ext cx="9912072" cy="1188404"/>
          </a:xfrm>
        </p:spPr>
        <p:txBody>
          <a:bodyPr>
            <a:normAutofit/>
          </a:bodyPr>
          <a:lstStyle/>
          <a:p>
            <a:r>
              <a:rPr lang="en-US" sz="7200" dirty="0"/>
              <a:t>Getting to 90%</a:t>
            </a:r>
          </a:p>
        </p:txBody>
      </p:sp>
      <p:sp>
        <p:nvSpPr>
          <p:cNvPr id="19" name="Freeform: Shape 18">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E79412B-7647-428E-9698-88CC6EBC82FA}"/>
              </a:ext>
            </a:extLst>
          </p:cNvPr>
          <p:cNvSpPr>
            <a:spLocks noGrp="1"/>
          </p:cNvSpPr>
          <p:nvPr>
            <p:ph idx="1"/>
          </p:nvPr>
        </p:nvSpPr>
        <p:spPr>
          <a:xfrm>
            <a:off x="403036" y="2280468"/>
            <a:ext cx="8697374" cy="3697820"/>
          </a:xfrm>
        </p:spPr>
        <p:txBody>
          <a:bodyPr>
            <a:normAutofit/>
          </a:bodyPr>
          <a:lstStyle/>
          <a:p>
            <a:pPr marL="0" indent="0">
              <a:lnSpc>
                <a:spcPct val="112000"/>
              </a:lnSpc>
              <a:spcBef>
                <a:spcPts val="600"/>
              </a:spcBef>
              <a:spcAft>
                <a:spcPts val="1200"/>
              </a:spcAft>
              <a:buNone/>
            </a:pPr>
            <a:r>
              <a:rPr lang="en-US" sz="3100" dirty="0">
                <a:solidFill>
                  <a:schemeClr val="bg1">
                    <a:lumMod val="85000"/>
                  </a:schemeClr>
                </a:solidFill>
                <a:effectLst/>
                <a:latin typeface="Calibri" panose="020F0502020204030204" pitchFamily="34" charset="0"/>
                <a:ea typeface="Calibri" panose="020F0502020204030204" pitchFamily="34" charset="0"/>
              </a:rPr>
              <a:t>Theo and her team are the consummate professionals. </a:t>
            </a:r>
          </a:p>
          <a:p>
            <a:pPr marL="0" indent="0">
              <a:lnSpc>
                <a:spcPct val="112000"/>
              </a:lnSpc>
              <a:spcBef>
                <a:spcPts val="600"/>
              </a:spcBef>
              <a:spcAft>
                <a:spcPts val="1200"/>
              </a:spcAft>
              <a:buNone/>
            </a:pPr>
            <a:r>
              <a:rPr lang="en-US" sz="3200" b="1" i="1" dirty="0">
                <a:solidFill>
                  <a:schemeClr val="bg1"/>
                </a:solidFill>
                <a:effectLst/>
                <a:latin typeface="Calibri" panose="020F0502020204030204" pitchFamily="34" charset="0"/>
                <a:ea typeface="Calibri" panose="020F0502020204030204" pitchFamily="34" charset="0"/>
              </a:rPr>
              <a:t>“She consistently proposes the perfect solution and implements it on schedule for businesses -- and each of our employees is better for knowing Theo”.</a:t>
            </a:r>
            <a:endParaRPr lang="en-US" sz="3200" b="1" i="1" dirty="0">
              <a:solidFill>
                <a:schemeClr val="bg1"/>
              </a:solidFill>
            </a:endParaRPr>
          </a:p>
        </p:txBody>
      </p:sp>
      <p:sp>
        <p:nvSpPr>
          <p:cNvPr id="16" name="TextBox 15">
            <a:extLst>
              <a:ext uri="{FF2B5EF4-FFF2-40B4-BE49-F238E27FC236}">
                <a16:creationId xmlns:a16="http://schemas.microsoft.com/office/drawing/2014/main" id="{6CFDEBCE-65E5-4E29-BB1A-5E263257A24C}"/>
              </a:ext>
            </a:extLst>
          </p:cNvPr>
          <p:cNvSpPr txBox="1"/>
          <p:nvPr/>
        </p:nvSpPr>
        <p:spPr>
          <a:xfrm>
            <a:off x="9544446" y="4982021"/>
            <a:ext cx="2244518" cy="867930"/>
          </a:xfrm>
          <a:prstGeom prst="rect">
            <a:avLst/>
          </a:prstGeom>
          <a:noFill/>
        </p:spPr>
        <p:txBody>
          <a:bodyPr wrap="square">
            <a:spAutoFit/>
          </a:bodyPr>
          <a:lstStyle/>
          <a:p>
            <a:pPr marL="0" marR="0">
              <a:lnSpc>
                <a:spcPct val="13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Stan Waterhouse</a:t>
            </a:r>
            <a:endParaRPr lang="en-US" sz="1600" dirty="0">
              <a:effectLst/>
              <a:latin typeface="Open Sans"/>
              <a:ea typeface="Calibri" panose="020F0502020204030204" pitchFamily="34" charset="0"/>
            </a:endParaRPr>
          </a:p>
          <a:p>
            <a:pPr marL="0" marR="0">
              <a:lnSpc>
                <a:spcPct val="13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Chief Executive Officer</a:t>
            </a:r>
            <a:endParaRPr lang="en-US" sz="1600" dirty="0">
              <a:effectLst/>
              <a:latin typeface="Open Sans"/>
              <a:ea typeface="Calibri" panose="020F0502020204030204" pitchFamily="34" charset="0"/>
            </a:endParaRPr>
          </a:p>
          <a:p>
            <a:r>
              <a:rPr lang="en-US" sz="1400" dirty="0">
                <a:solidFill>
                  <a:srgbClr val="000000"/>
                </a:solidFill>
                <a:effectLst/>
                <a:latin typeface="Calibri" panose="020F0502020204030204" pitchFamily="34" charset="0"/>
                <a:ea typeface="Calibri" panose="020F0502020204030204" pitchFamily="34" charset="0"/>
              </a:rPr>
              <a:t>CSW Advisory LLC</a:t>
            </a:r>
            <a:endParaRPr lang="en-US" sz="1600" dirty="0">
              <a:effectLst/>
              <a:latin typeface="Open Sans"/>
              <a:ea typeface="Calibri" panose="020F0502020204030204" pitchFamily="34" charset="0"/>
            </a:endParaRPr>
          </a:p>
        </p:txBody>
      </p:sp>
      <p:pic>
        <p:nvPicPr>
          <p:cNvPr id="5" name="Picture 4">
            <a:extLst>
              <a:ext uri="{FF2B5EF4-FFF2-40B4-BE49-F238E27FC236}">
                <a16:creationId xmlns:a16="http://schemas.microsoft.com/office/drawing/2014/main" id="{70EBE3D9-F551-42EF-AD4E-189A94A0CC54}"/>
              </a:ext>
            </a:extLst>
          </p:cNvPr>
          <p:cNvPicPr>
            <a:picLocks noChangeAspect="1"/>
          </p:cNvPicPr>
          <p:nvPr/>
        </p:nvPicPr>
        <p:blipFill>
          <a:blip r:embed="rId3"/>
          <a:stretch>
            <a:fillRect/>
          </a:stretch>
        </p:blipFill>
        <p:spPr>
          <a:xfrm>
            <a:off x="9544446" y="2726948"/>
            <a:ext cx="2075688" cy="2075688"/>
          </a:xfrm>
          <a:prstGeom prst="rect">
            <a:avLst/>
          </a:prstGeom>
          <a:ln w="38100">
            <a:solidFill>
              <a:schemeClr val="bg1"/>
            </a:solidFill>
          </a:ln>
        </p:spPr>
      </p:pic>
    </p:spTree>
    <p:extLst>
      <p:ext uri="{BB962C8B-B14F-4D97-AF65-F5344CB8AC3E}">
        <p14:creationId xmlns:p14="http://schemas.microsoft.com/office/powerpoint/2010/main" val="121082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841249" y="365760"/>
            <a:ext cx="9912072" cy="1188404"/>
          </a:xfrm>
        </p:spPr>
        <p:txBody>
          <a:bodyPr>
            <a:normAutofit/>
          </a:bodyPr>
          <a:lstStyle/>
          <a:p>
            <a:r>
              <a:rPr lang="en-US" sz="7200" dirty="0"/>
              <a:t>Getting to 90%</a:t>
            </a:r>
          </a:p>
        </p:txBody>
      </p:sp>
      <p:sp>
        <p:nvSpPr>
          <p:cNvPr id="19" name="Freeform: Shape 18">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E79412B-7647-428E-9698-88CC6EBC82FA}"/>
              </a:ext>
            </a:extLst>
          </p:cNvPr>
          <p:cNvSpPr>
            <a:spLocks noGrp="1"/>
          </p:cNvSpPr>
          <p:nvPr>
            <p:ph idx="1"/>
          </p:nvPr>
        </p:nvSpPr>
        <p:spPr>
          <a:xfrm>
            <a:off x="240632" y="1828802"/>
            <a:ext cx="8811652" cy="4932946"/>
          </a:xfrm>
        </p:spPr>
        <p:txBody>
          <a:bodyPr>
            <a:normAutofit/>
          </a:bodyPr>
          <a:lstStyle/>
          <a:p>
            <a:pPr marL="0" indent="0">
              <a:lnSpc>
                <a:spcPct val="112000"/>
              </a:lnSpc>
              <a:spcBef>
                <a:spcPts val="600"/>
              </a:spcBef>
              <a:spcAft>
                <a:spcPts val="1200"/>
              </a:spcAft>
              <a:buNone/>
            </a:pPr>
            <a:r>
              <a:rPr lang="en-US" sz="1900" dirty="0">
                <a:solidFill>
                  <a:schemeClr val="bg1">
                    <a:lumMod val="85000"/>
                  </a:schemeClr>
                </a:solidFill>
                <a:effectLst/>
                <a:latin typeface="Calibri" panose="020F0502020204030204" pitchFamily="34" charset="0"/>
                <a:ea typeface="Calibri" panose="020F0502020204030204" pitchFamily="34" charset="0"/>
              </a:rPr>
              <a:t>Working as a consultant for Reynolds Lake Oconee since 2014, Theo assisted in developing our Service Excellence Program.  Theo facilitated a group of 33 managers and customer service staff to develop our program, and that was no easy task.  </a:t>
            </a:r>
          </a:p>
          <a:p>
            <a:pPr marL="0" indent="0">
              <a:lnSpc>
                <a:spcPct val="112000"/>
              </a:lnSpc>
              <a:spcBef>
                <a:spcPts val="600"/>
              </a:spcBef>
              <a:spcAft>
                <a:spcPts val="1200"/>
              </a:spcAft>
              <a:buNone/>
            </a:pPr>
            <a:r>
              <a:rPr lang="en-US" sz="1900" dirty="0">
                <a:solidFill>
                  <a:schemeClr val="bg1">
                    <a:lumMod val="85000"/>
                  </a:schemeClr>
                </a:solidFill>
                <a:effectLst/>
                <a:latin typeface="Calibri" panose="020F0502020204030204" pitchFamily="34" charset="0"/>
                <a:ea typeface="Calibri" panose="020F0502020204030204" pitchFamily="34" charset="0"/>
              </a:rPr>
              <a:t>Once the standards were set, she developed the program and trained our company leaders and over 500 hourly frontline team members.  Throughout the process Theo interacted and supported every facet of our service initiative on-site and on-line.  </a:t>
            </a:r>
          </a:p>
          <a:p>
            <a:pPr marL="0" indent="0">
              <a:lnSpc>
                <a:spcPct val="112000"/>
              </a:lnSpc>
              <a:spcBef>
                <a:spcPts val="600"/>
              </a:spcBef>
              <a:spcAft>
                <a:spcPts val="1200"/>
              </a:spcAft>
              <a:buNone/>
            </a:pPr>
            <a:r>
              <a:rPr lang="en-US" sz="2100" b="1" i="1" dirty="0">
                <a:solidFill>
                  <a:schemeClr val="bg1"/>
                </a:solidFill>
                <a:effectLst/>
                <a:latin typeface="Calibri" panose="020F0502020204030204" pitchFamily="34" charset="0"/>
                <a:ea typeface="Calibri" panose="020F0502020204030204" pitchFamily="34" charset="0"/>
              </a:rPr>
              <a:t>“She is an exceptional consultant with knowledge of the hospitality industry and the people who work in it.  This allowed her to engage our team and generate excitement and commitment to the Service Excellence Program   that still exists today”. </a:t>
            </a:r>
          </a:p>
          <a:p>
            <a:pPr marL="0" indent="0">
              <a:lnSpc>
                <a:spcPct val="112000"/>
              </a:lnSpc>
              <a:spcBef>
                <a:spcPts val="600"/>
              </a:spcBef>
              <a:spcAft>
                <a:spcPts val="1200"/>
              </a:spcAft>
              <a:buNone/>
            </a:pPr>
            <a:r>
              <a:rPr lang="en-US" sz="1900" dirty="0">
                <a:solidFill>
                  <a:schemeClr val="bg1">
                    <a:lumMod val="85000"/>
                  </a:schemeClr>
                </a:solidFill>
                <a:effectLst/>
                <a:latin typeface="Calibri" panose="020F0502020204030204" pitchFamily="34" charset="0"/>
                <a:ea typeface="Calibri" panose="020F0502020204030204" pitchFamily="34" charset="0"/>
              </a:rPr>
              <a:t>I have enjoyed working with Theo and recommend her to assist with any customer service initiative.</a:t>
            </a:r>
            <a:endParaRPr lang="en-US" sz="1900" dirty="0">
              <a:solidFill>
                <a:schemeClr val="bg1">
                  <a:lumMod val="85000"/>
                </a:schemeClr>
              </a:solidFill>
            </a:endParaRPr>
          </a:p>
        </p:txBody>
      </p:sp>
      <p:sp>
        <p:nvSpPr>
          <p:cNvPr id="16" name="TextBox 15">
            <a:extLst>
              <a:ext uri="{FF2B5EF4-FFF2-40B4-BE49-F238E27FC236}">
                <a16:creationId xmlns:a16="http://schemas.microsoft.com/office/drawing/2014/main" id="{6CFDEBCE-65E5-4E29-BB1A-5E263257A24C}"/>
              </a:ext>
            </a:extLst>
          </p:cNvPr>
          <p:cNvSpPr txBox="1"/>
          <p:nvPr/>
        </p:nvSpPr>
        <p:spPr>
          <a:xfrm>
            <a:off x="9632087" y="4782274"/>
            <a:ext cx="2244518" cy="867930"/>
          </a:xfrm>
          <a:prstGeom prst="rect">
            <a:avLst/>
          </a:prstGeom>
          <a:noFill/>
        </p:spPr>
        <p:txBody>
          <a:bodyPr wrap="square">
            <a:spAutoFit/>
          </a:bodyPr>
          <a:lstStyle/>
          <a:p>
            <a:pPr marL="0" marR="0">
              <a:lnSpc>
                <a:spcPct val="130000"/>
              </a:lnSpc>
              <a:spcBef>
                <a:spcPts val="0"/>
              </a:spcBef>
              <a:spcAft>
                <a:spcPts val="0"/>
              </a:spcAft>
            </a:pPr>
            <a:r>
              <a:rPr lang="en-US" sz="1400" dirty="0">
                <a:effectLst/>
                <a:latin typeface="Calibri" panose="020F0502020204030204" pitchFamily="34" charset="0"/>
                <a:ea typeface="Calibri" panose="020F0502020204030204" pitchFamily="34" charset="0"/>
              </a:rPr>
              <a:t>Brenda Lazarus</a:t>
            </a:r>
            <a:endParaRPr lang="en-US" sz="1600" dirty="0">
              <a:effectLst/>
              <a:latin typeface="Open Sans"/>
              <a:ea typeface="Calibri" panose="020F0502020204030204" pitchFamily="34" charset="0"/>
            </a:endParaRPr>
          </a:p>
          <a:p>
            <a:pPr marL="0" marR="0">
              <a:lnSpc>
                <a:spcPct val="130000"/>
              </a:lnSpc>
              <a:spcBef>
                <a:spcPts val="0"/>
              </a:spcBef>
              <a:spcAft>
                <a:spcPts val="0"/>
              </a:spcAft>
            </a:pPr>
            <a:r>
              <a:rPr lang="en-US" sz="1400" dirty="0">
                <a:effectLst/>
                <a:latin typeface="Calibri" panose="020F0502020204030204" pitchFamily="34" charset="0"/>
                <a:ea typeface="Calibri" panose="020F0502020204030204" pitchFamily="34" charset="0"/>
              </a:rPr>
              <a:t>SVP – Human Resources</a:t>
            </a:r>
            <a:endParaRPr lang="en-US" sz="1600" dirty="0">
              <a:effectLst/>
              <a:latin typeface="Open Sans"/>
              <a:ea typeface="Calibri" panose="020F0502020204030204" pitchFamily="34" charset="0"/>
            </a:endParaRPr>
          </a:p>
          <a:p>
            <a:r>
              <a:rPr lang="en-US" sz="1400" dirty="0">
                <a:effectLst/>
                <a:latin typeface="Calibri" panose="020F0502020204030204" pitchFamily="34" charset="0"/>
                <a:ea typeface="Calibri" panose="020F0502020204030204" pitchFamily="34" charset="0"/>
              </a:rPr>
              <a:t>Reynolds Lake Oconee</a:t>
            </a:r>
            <a:endParaRPr lang="en-US" sz="1600" dirty="0">
              <a:effectLst/>
              <a:latin typeface="Open Sans"/>
              <a:ea typeface="Calibri" panose="020F0502020204030204" pitchFamily="34" charset="0"/>
            </a:endParaRPr>
          </a:p>
        </p:txBody>
      </p:sp>
      <p:pic>
        <p:nvPicPr>
          <p:cNvPr id="2" name="Picture 1">
            <a:extLst>
              <a:ext uri="{FF2B5EF4-FFF2-40B4-BE49-F238E27FC236}">
                <a16:creationId xmlns:a16="http://schemas.microsoft.com/office/drawing/2014/main" id="{259154F0-5946-4AE0-B0C5-78524104EDE6}"/>
              </a:ext>
            </a:extLst>
          </p:cNvPr>
          <p:cNvPicPr>
            <a:picLocks noChangeAspect="1"/>
          </p:cNvPicPr>
          <p:nvPr/>
        </p:nvPicPr>
        <p:blipFill>
          <a:blip r:embed="rId3"/>
          <a:stretch>
            <a:fillRect/>
          </a:stretch>
        </p:blipFill>
        <p:spPr>
          <a:xfrm>
            <a:off x="9713276" y="2570062"/>
            <a:ext cx="2075688" cy="2075688"/>
          </a:xfrm>
          <a:prstGeom prst="rect">
            <a:avLst/>
          </a:prstGeom>
          <a:ln w="38100">
            <a:solidFill>
              <a:schemeClr val="bg1"/>
            </a:solidFill>
          </a:ln>
        </p:spPr>
      </p:pic>
    </p:spTree>
    <p:extLst>
      <p:ext uri="{BB962C8B-B14F-4D97-AF65-F5344CB8AC3E}">
        <p14:creationId xmlns:p14="http://schemas.microsoft.com/office/powerpoint/2010/main" val="73043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1653363" y="365760"/>
            <a:ext cx="9367203" cy="1188720"/>
          </a:xfrm>
        </p:spPr>
        <p:txBody>
          <a:bodyPr>
            <a:normAutofit/>
          </a:bodyPr>
          <a:lstStyle/>
          <a:p>
            <a:r>
              <a:rPr lang="en-US" sz="7200" dirty="0"/>
              <a:t>Getting to 90%</a:t>
            </a:r>
          </a:p>
        </p:txBody>
      </p:sp>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28B2C5B-BA0C-4C2F-B1D9-B21267FB79C1}"/>
              </a:ext>
            </a:extLst>
          </p:cNvPr>
          <p:cNvSpPr>
            <a:spLocks noGrp="1"/>
          </p:cNvSpPr>
          <p:nvPr>
            <p:ph idx="1"/>
          </p:nvPr>
        </p:nvSpPr>
        <p:spPr>
          <a:xfrm>
            <a:off x="1291943" y="1993231"/>
            <a:ext cx="10515600" cy="978240"/>
          </a:xfrm>
        </p:spPr>
        <p:txBody>
          <a:bodyPr>
            <a:normAutofit fontScale="85000" lnSpcReduction="10000"/>
          </a:bodyPr>
          <a:lstStyle/>
          <a:p>
            <a:pPr marL="0" indent="0" algn="ctr">
              <a:lnSpc>
                <a:spcPct val="100000"/>
              </a:lnSpc>
              <a:spcBef>
                <a:spcPts val="0"/>
              </a:spcBef>
              <a:buNone/>
            </a:pPr>
            <a:r>
              <a:rPr lang="en-US" sz="6600" dirty="0">
                <a:effectLst>
                  <a:outerShdw blurRad="38100" dist="38100" dir="2700000" algn="tl">
                    <a:srgbClr val="000000">
                      <a:alpha val="43137"/>
                    </a:srgbClr>
                  </a:outerShdw>
                </a:effectLst>
              </a:rPr>
              <a:t>Ideal Participant for this Program</a:t>
            </a:r>
          </a:p>
        </p:txBody>
      </p:sp>
      <p:pic>
        <p:nvPicPr>
          <p:cNvPr id="6" name="Picture 5" descr="A group of people posing for the camera&#10;&#10;Description automatically generated">
            <a:extLst>
              <a:ext uri="{FF2B5EF4-FFF2-40B4-BE49-F238E27FC236}">
                <a16:creationId xmlns:a16="http://schemas.microsoft.com/office/drawing/2014/main" id="{43C08C58-0B61-485F-AB5A-D68E914F0764}"/>
              </a:ext>
            </a:extLst>
          </p:cNvPr>
          <p:cNvPicPr>
            <a:picLocks noChangeAspect="1"/>
          </p:cNvPicPr>
          <p:nvPr/>
        </p:nvPicPr>
        <p:blipFill rotWithShape="1">
          <a:blip r:embed="rId3">
            <a:extLst>
              <a:ext uri="{28A0092B-C50C-407E-A947-70E740481C1C}">
                <a14:useLocalDpi xmlns:a14="http://schemas.microsoft.com/office/drawing/2010/main" val="0"/>
              </a:ext>
            </a:extLst>
          </a:blip>
          <a:srcRect t="16841" b="15790"/>
          <a:stretch/>
        </p:blipFill>
        <p:spPr>
          <a:xfrm>
            <a:off x="1458480" y="2871538"/>
            <a:ext cx="10190017" cy="3861480"/>
          </a:xfrm>
          <a:prstGeom prst="rect">
            <a:avLst/>
          </a:prstGeom>
          <a:ln w="38100">
            <a:solidFill>
              <a:schemeClr val="bg1"/>
            </a:solidFill>
          </a:ln>
        </p:spPr>
      </p:pic>
    </p:spTree>
    <p:extLst>
      <p:ext uri="{BB962C8B-B14F-4D97-AF65-F5344CB8AC3E}">
        <p14:creationId xmlns:p14="http://schemas.microsoft.com/office/powerpoint/2010/main" val="1623674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1653363" y="365760"/>
            <a:ext cx="9367203" cy="1188720"/>
          </a:xfrm>
        </p:spPr>
        <p:txBody>
          <a:bodyPr>
            <a:normAutofit/>
          </a:bodyPr>
          <a:lstStyle/>
          <a:p>
            <a:r>
              <a:rPr lang="en-US" sz="7200" dirty="0"/>
              <a:t>Getting to 90%</a:t>
            </a:r>
          </a:p>
        </p:txBody>
      </p:sp>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6298F13-155D-4F9F-B42A-27E32F9C5BDB}"/>
              </a:ext>
            </a:extLst>
          </p:cNvPr>
          <p:cNvSpPr txBox="1"/>
          <p:nvPr/>
        </p:nvSpPr>
        <p:spPr>
          <a:xfrm>
            <a:off x="1172101" y="2182199"/>
            <a:ext cx="7715225" cy="4256550"/>
          </a:xfrm>
          <a:prstGeom prst="rect">
            <a:avLst/>
          </a:prstGeom>
          <a:noFill/>
        </p:spPr>
        <p:txBody>
          <a:bodyPr wrap="square">
            <a:spAutoFit/>
          </a:bodyPr>
          <a:lstStyle/>
          <a:p>
            <a:pPr marL="0" marR="0">
              <a:lnSpc>
                <a:spcPct val="112000"/>
              </a:lnSpc>
              <a:spcBef>
                <a:spcPts val="0"/>
              </a:spcBef>
              <a:spcAft>
                <a:spcPts val="0"/>
              </a:spcAft>
            </a:pPr>
            <a:r>
              <a:rPr lang="en-US" sz="2800" b="1" dirty="0">
                <a:effectLst/>
                <a:latin typeface="Calibri" panose="020F0502020204030204" pitchFamily="34" charset="0"/>
                <a:ea typeface="Calibri" panose="020F0502020204030204" pitchFamily="34" charset="0"/>
              </a:rPr>
              <a:t>Ideal participants for my program are committed to significantly boosting:</a:t>
            </a:r>
            <a:endParaRPr lang="en-US" sz="2800" b="1" dirty="0">
              <a:effectLst/>
              <a:latin typeface="Open Sans"/>
              <a:ea typeface="Calibri" panose="020F0502020204030204" pitchFamily="34" charset="0"/>
            </a:endParaRPr>
          </a:p>
          <a:p>
            <a:pPr marL="342900" marR="0" lvl="0" indent="-342900">
              <a:lnSpc>
                <a:spcPct val="112000"/>
              </a:lnSpc>
              <a:spcBef>
                <a:spcPts val="600"/>
              </a:spcBef>
              <a:spcAft>
                <a:spcPts val="12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rPr>
              <a:t>Leadership Effectiveness</a:t>
            </a:r>
            <a:endParaRPr lang="en-US" sz="2400" dirty="0">
              <a:effectLst/>
              <a:latin typeface="Open Sans"/>
              <a:ea typeface="Calibri" panose="020F0502020204030204" pitchFamily="34" charset="0"/>
            </a:endParaRPr>
          </a:p>
          <a:p>
            <a:pPr marL="342900" marR="0" lvl="0" indent="-342900">
              <a:lnSpc>
                <a:spcPct val="112000"/>
              </a:lnSpc>
              <a:spcBef>
                <a:spcPts val="600"/>
              </a:spcBef>
              <a:spcAft>
                <a:spcPts val="12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rPr>
              <a:t>Employee Engagement</a:t>
            </a:r>
            <a:endParaRPr lang="en-US" sz="2400" dirty="0">
              <a:effectLst/>
              <a:latin typeface="Open Sans"/>
              <a:ea typeface="Calibri" panose="020F0502020204030204" pitchFamily="34" charset="0"/>
            </a:endParaRPr>
          </a:p>
          <a:p>
            <a:pPr marL="342900" marR="0" lvl="0" indent="-342900">
              <a:lnSpc>
                <a:spcPct val="112000"/>
              </a:lnSpc>
              <a:spcBef>
                <a:spcPts val="600"/>
              </a:spcBef>
              <a:spcAft>
                <a:spcPts val="12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rPr>
              <a:t>Customer Service</a:t>
            </a:r>
            <a:endParaRPr lang="en-US" sz="2400" dirty="0">
              <a:effectLst/>
              <a:latin typeface="Open Sans"/>
              <a:ea typeface="Calibri" panose="020F0502020204030204" pitchFamily="34" charset="0"/>
            </a:endParaRPr>
          </a:p>
          <a:p>
            <a:pPr marL="342900" marR="0" lvl="0" indent="-342900">
              <a:lnSpc>
                <a:spcPct val="112000"/>
              </a:lnSpc>
              <a:spcBef>
                <a:spcPts val="600"/>
              </a:spcBef>
              <a:spcAft>
                <a:spcPts val="12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rPr>
              <a:t>Brand &amp; Community Recognition</a:t>
            </a:r>
            <a:endParaRPr lang="en-US" sz="2400" dirty="0">
              <a:effectLst/>
              <a:latin typeface="Open Sans"/>
              <a:ea typeface="Calibri" panose="020F0502020204030204" pitchFamily="34" charset="0"/>
            </a:endParaRPr>
          </a:p>
          <a:p>
            <a:pPr marL="342900" marR="0" lvl="0" indent="-342900">
              <a:lnSpc>
                <a:spcPct val="112000"/>
              </a:lnSpc>
              <a:spcBef>
                <a:spcPts val="600"/>
              </a:spcBef>
              <a:spcAft>
                <a:spcPts val="12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rPr>
              <a:t>Sales &amp; Profitability</a:t>
            </a:r>
            <a:endParaRPr lang="en-US" sz="2400" dirty="0">
              <a:effectLst/>
              <a:latin typeface="Open Sans"/>
              <a:ea typeface="Calibri" panose="020F0502020204030204" pitchFamily="34" charset="0"/>
            </a:endParaRPr>
          </a:p>
        </p:txBody>
      </p:sp>
      <p:sp>
        <p:nvSpPr>
          <p:cNvPr id="13" name="Rectangle: Rounded Corners 12">
            <a:extLst>
              <a:ext uri="{FF2B5EF4-FFF2-40B4-BE49-F238E27FC236}">
                <a16:creationId xmlns:a16="http://schemas.microsoft.com/office/drawing/2014/main" id="{BCB6E2A8-2507-4513-89C8-14F992CC71CF}"/>
              </a:ext>
            </a:extLst>
          </p:cNvPr>
          <p:cNvSpPr/>
          <p:nvPr/>
        </p:nvSpPr>
        <p:spPr>
          <a:xfrm>
            <a:off x="6096000" y="3204411"/>
            <a:ext cx="5694947" cy="2891589"/>
          </a:xfrm>
          <a:prstGeom prst="roundRect">
            <a:avLst/>
          </a:prstGeom>
          <a:solidFill>
            <a:srgbClr val="F49202"/>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30000"/>
              </a:lnSpc>
              <a:spcBef>
                <a:spcPts val="0"/>
              </a:spcBef>
              <a:spcAft>
                <a:spcPts val="0"/>
              </a:spcAft>
            </a:pPr>
            <a:r>
              <a:rPr lang="en-US" sz="2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And, the most successful participants of my program are </a:t>
            </a:r>
            <a:r>
              <a:rPr lang="en-US" sz="22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serious</a:t>
            </a:r>
            <a:r>
              <a:rPr lang="en-US" sz="2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about customer service, actively </a:t>
            </a:r>
            <a:r>
              <a:rPr lang="en-US" sz="22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engaged</a:t>
            </a:r>
            <a:r>
              <a:rPr lang="en-US" sz="2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willing to invest their </a:t>
            </a:r>
            <a:r>
              <a:rPr lang="en-US" sz="22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time</a:t>
            </a:r>
            <a:r>
              <a:rPr lang="en-US" sz="2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eager to </a:t>
            </a:r>
            <a:r>
              <a:rPr lang="en-US" sz="22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learn</a:t>
            </a:r>
            <a:r>
              <a:rPr lang="en-US" sz="2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 and </a:t>
            </a:r>
            <a:r>
              <a:rPr lang="en-US" sz="22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committed</a:t>
            </a:r>
            <a:r>
              <a:rPr lang="en-US" sz="2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to implementing systems and processes that </a:t>
            </a:r>
          </a:p>
          <a:p>
            <a:pPr marL="0" marR="0" algn="ctr">
              <a:lnSpc>
                <a:spcPct val="130000"/>
              </a:lnSpc>
              <a:spcBef>
                <a:spcPts val="0"/>
              </a:spcBef>
              <a:spcAft>
                <a:spcPts val="0"/>
              </a:spcAft>
            </a:pPr>
            <a:r>
              <a:rPr lang="en-US" sz="2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will create long-term success.</a:t>
            </a:r>
            <a:endParaRPr lang="en-US" sz="2200" dirty="0">
              <a:effectLst>
                <a:outerShdw blurRad="38100" dist="38100" dir="2700000" algn="tl">
                  <a:srgbClr val="000000">
                    <a:alpha val="43137"/>
                  </a:srgbClr>
                </a:outerShdw>
              </a:effectLst>
              <a:latin typeface="Open Sans"/>
              <a:ea typeface="Calibri" panose="020F0502020204030204" pitchFamily="34" charset="0"/>
            </a:endParaRPr>
          </a:p>
        </p:txBody>
      </p:sp>
    </p:spTree>
    <p:extLst>
      <p:ext uri="{BB962C8B-B14F-4D97-AF65-F5344CB8AC3E}">
        <p14:creationId xmlns:p14="http://schemas.microsoft.com/office/powerpoint/2010/main" val="391133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1653363" y="365760"/>
            <a:ext cx="9367203" cy="1188720"/>
          </a:xfrm>
        </p:spPr>
        <p:txBody>
          <a:bodyPr>
            <a:normAutofit/>
          </a:bodyPr>
          <a:lstStyle/>
          <a:p>
            <a:r>
              <a:rPr lang="en-US" sz="7200" dirty="0"/>
              <a:t>Getting to 90%</a:t>
            </a:r>
          </a:p>
        </p:txBody>
      </p:sp>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28B2C5B-BA0C-4C2F-B1D9-B21267FB79C1}"/>
              </a:ext>
            </a:extLst>
          </p:cNvPr>
          <p:cNvSpPr>
            <a:spLocks noGrp="1"/>
          </p:cNvSpPr>
          <p:nvPr>
            <p:ph idx="1"/>
          </p:nvPr>
        </p:nvSpPr>
        <p:spPr>
          <a:xfrm>
            <a:off x="1291943" y="1993231"/>
            <a:ext cx="9231678" cy="978240"/>
          </a:xfrm>
        </p:spPr>
        <p:txBody>
          <a:bodyPr>
            <a:normAutofit fontScale="92500" lnSpcReduction="10000"/>
          </a:bodyPr>
          <a:lstStyle/>
          <a:p>
            <a:pPr marL="0" indent="0" algn="ctr">
              <a:lnSpc>
                <a:spcPct val="100000"/>
              </a:lnSpc>
              <a:spcBef>
                <a:spcPts val="0"/>
              </a:spcBef>
              <a:buNone/>
            </a:pPr>
            <a:r>
              <a:rPr lang="en-US" sz="6600" dirty="0">
                <a:effectLst>
                  <a:outerShdw blurRad="38100" dist="38100" dir="2700000" algn="tl">
                    <a:srgbClr val="000000">
                      <a:alpha val="43137"/>
                    </a:srgbClr>
                  </a:outerShdw>
                </a:effectLst>
              </a:rPr>
              <a:t>The Actual Program</a:t>
            </a:r>
          </a:p>
        </p:txBody>
      </p:sp>
      <p:sp>
        <p:nvSpPr>
          <p:cNvPr id="9" name="TextBox 8">
            <a:extLst>
              <a:ext uri="{FF2B5EF4-FFF2-40B4-BE49-F238E27FC236}">
                <a16:creationId xmlns:a16="http://schemas.microsoft.com/office/drawing/2014/main" id="{D56FBECA-7DCA-471F-8941-A2591BF891B4}"/>
              </a:ext>
            </a:extLst>
          </p:cNvPr>
          <p:cNvSpPr txBox="1"/>
          <p:nvPr/>
        </p:nvSpPr>
        <p:spPr>
          <a:xfrm>
            <a:off x="7411452" y="3104899"/>
            <a:ext cx="4127107" cy="3352200"/>
          </a:xfrm>
          <a:prstGeom prst="rect">
            <a:avLst/>
          </a:prstGeom>
          <a:noFill/>
        </p:spPr>
        <p:txBody>
          <a:bodyPr wrap="square">
            <a:spAutoFit/>
          </a:bodyPr>
          <a:lstStyle/>
          <a:p>
            <a:pPr marL="0" marR="0" algn="ctr">
              <a:lnSpc>
                <a:spcPct val="112000"/>
              </a:lnSpc>
              <a:spcBef>
                <a:spcPts val="0"/>
              </a:spcBef>
              <a:spcAft>
                <a:spcPts val="0"/>
              </a:spcAft>
            </a:pPr>
            <a:r>
              <a:rPr lang="en-US" sz="4800" dirty="0">
                <a:effectLst/>
                <a:latin typeface="Calibri" panose="020F0502020204030204" pitchFamily="34" charset="0"/>
                <a:ea typeface="Calibri" panose="020F0502020204030204" pitchFamily="34" charset="0"/>
              </a:rPr>
              <a:t>We offer Consulting, Coaching, and Training </a:t>
            </a:r>
            <a:endParaRPr lang="en-US" sz="4800" dirty="0">
              <a:effectLst/>
              <a:latin typeface="Open Sans"/>
              <a:ea typeface="Calibri" panose="020F0502020204030204" pitchFamily="34" charset="0"/>
            </a:endParaRPr>
          </a:p>
        </p:txBody>
      </p:sp>
      <p:pic>
        <p:nvPicPr>
          <p:cNvPr id="11" name="Picture 10" descr="A group of people sitting at a table&#10;&#10;Description automatically generated">
            <a:extLst>
              <a:ext uri="{FF2B5EF4-FFF2-40B4-BE49-F238E27FC236}">
                <a16:creationId xmlns:a16="http://schemas.microsoft.com/office/drawing/2014/main" id="{CA14C12A-1442-4429-97C5-7EF5BC23F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462" y="3081137"/>
            <a:ext cx="6064182" cy="34111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71878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1653363" y="365760"/>
            <a:ext cx="9367203" cy="1188720"/>
          </a:xfrm>
        </p:spPr>
        <p:txBody>
          <a:bodyPr>
            <a:normAutofit/>
          </a:bodyPr>
          <a:lstStyle/>
          <a:p>
            <a:r>
              <a:rPr lang="en-US" sz="7200" dirty="0"/>
              <a:t>Getting to 90%</a:t>
            </a:r>
          </a:p>
        </p:txBody>
      </p:sp>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DD3C660-EEC7-48EE-AB1C-E9EA5CE9CB5E}"/>
              </a:ext>
            </a:extLst>
          </p:cNvPr>
          <p:cNvSpPr txBox="1"/>
          <p:nvPr/>
        </p:nvSpPr>
        <p:spPr>
          <a:xfrm>
            <a:off x="1099932" y="2566660"/>
            <a:ext cx="10726443" cy="3170099"/>
          </a:xfrm>
          <a:prstGeom prst="rect">
            <a:avLst/>
          </a:prstGeom>
          <a:solidFill>
            <a:schemeClr val="tx1">
              <a:lumMod val="75000"/>
              <a:lumOff val="25000"/>
            </a:schemeClr>
          </a:solidFill>
          <a:ln w="57150">
            <a:noFill/>
          </a:ln>
          <a:effectLst>
            <a:glow rad="228600">
              <a:schemeClr val="accent3">
                <a:satMod val="175000"/>
                <a:alpha val="40000"/>
              </a:schemeClr>
            </a:glow>
          </a:effectLst>
        </p:spPr>
        <p:txBody>
          <a:bodyPr wrap="square">
            <a:spAutoFit/>
          </a:bodyPr>
          <a:lstStyle/>
          <a:p>
            <a:pPr marR="0" lvl="0" algn="ctr"/>
            <a:r>
              <a:rPr lang="en-US" sz="5000" dirty="0">
                <a:solidFill>
                  <a:schemeClr val="bg1"/>
                </a:solidFill>
                <a:latin typeface="Calibri" panose="020F0502020204030204" pitchFamily="34" charset="0"/>
                <a:ea typeface="Calibri" panose="020F0502020204030204" pitchFamily="34" charset="0"/>
              </a:rPr>
              <a:t>Are you frustrated because your </a:t>
            </a:r>
            <a:r>
              <a:rPr lang="en-US" sz="5000" b="1" u="sng"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bonuses</a:t>
            </a:r>
            <a:r>
              <a:rPr lang="en-US" sz="5000" dirty="0">
                <a:solidFill>
                  <a:schemeClr val="bg1"/>
                </a:solidFill>
                <a:latin typeface="Calibri" panose="020F0502020204030204" pitchFamily="34" charset="0"/>
                <a:ea typeface="Calibri" panose="020F0502020204030204" pitchFamily="34" charset="0"/>
              </a:rPr>
              <a:t> are smaller due to your team’s inability to consistently hit targeted customer satisfaction scores?</a:t>
            </a:r>
          </a:p>
        </p:txBody>
      </p:sp>
    </p:spTree>
    <p:extLst>
      <p:ext uri="{BB962C8B-B14F-4D97-AF65-F5344CB8AC3E}">
        <p14:creationId xmlns:p14="http://schemas.microsoft.com/office/powerpoint/2010/main" val="307210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1653363" y="365760"/>
            <a:ext cx="9367203" cy="1188720"/>
          </a:xfrm>
        </p:spPr>
        <p:txBody>
          <a:bodyPr>
            <a:normAutofit/>
          </a:bodyPr>
          <a:lstStyle/>
          <a:p>
            <a:r>
              <a:rPr lang="en-US" sz="7200" dirty="0"/>
              <a:t>Getting to 90%</a:t>
            </a:r>
          </a:p>
        </p:txBody>
      </p:sp>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56FBECA-7DCA-471F-8941-A2591BF891B4}"/>
              </a:ext>
            </a:extLst>
          </p:cNvPr>
          <p:cNvSpPr txBox="1"/>
          <p:nvPr/>
        </p:nvSpPr>
        <p:spPr>
          <a:xfrm>
            <a:off x="6224336" y="2203804"/>
            <a:ext cx="5967663" cy="4142031"/>
          </a:xfrm>
          <a:prstGeom prst="rect">
            <a:avLst/>
          </a:prstGeom>
          <a:noFill/>
        </p:spPr>
        <p:txBody>
          <a:bodyPr wrap="square">
            <a:spAutoFit/>
          </a:bodyPr>
          <a:lstStyle/>
          <a:p>
            <a:pPr marL="0" marR="0">
              <a:lnSpc>
                <a:spcPct val="130000"/>
              </a:lnSpc>
              <a:spcBef>
                <a:spcPts val="0"/>
              </a:spcBef>
              <a:spcAft>
                <a:spcPts val="0"/>
              </a:spcAft>
            </a:pPr>
            <a:r>
              <a:rPr lang="en-US" sz="3200" dirty="0">
                <a:effectLst/>
                <a:latin typeface="Calibri" panose="020F0502020204030204" pitchFamily="34" charset="0"/>
                <a:ea typeface="Calibri" panose="020F0502020204030204" pitchFamily="34" charset="0"/>
              </a:rPr>
              <a:t>The focus of the program is to:</a:t>
            </a:r>
            <a:endParaRPr lang="en-US" sz="3200" dirty="0">
              <a:effectLst/>
              <a:latin typeface="Open Sans"/>
              <a:ea typeface="Calibri" panose="020F0502020204030204" pitchFamily="34" charset="0"/>
            </a:endParaRPr>
          </a:p>
          <a:p>
            <a:pPr marL="365760" marR="0" lvl="0" indent="-365760">
              <a:lnSpc>
                <a:spcPct val="112000"/>
              </a:lnSpc>
              <a:spcBef>
                <a:spcPts val="600"/>
              </a:spcBef>
              <a:spcAft>
                <a:spcPts val="600"/>
              </a:spcAft>
              <a:buFont typeface="+mj-lt"/>
              <a:buAutoNum type="arabicPeriod"/>
            </a:pPr>
            <a:r>
              <a:rPr lang="en-US" sz="2400" dirty="0">
                <a:effectLst/>
                <a:latin typeface="Calibri" panose="020F0502020204030204" pitchFamily="34" charset="0"/>
                <a:ea typeface="Calibri" panose="020F0502020204030204" pitchFamily="34" charset="0"/>
              </a:rPr>
              <a:t>Help you identify </a:t>
            </a:r>
            <a:r>
              <a:rPr lang="en-US" sz="2400" u="sng" dirty="0">
                <a:effectLst/>
                <a:latin typeface="Calibri" panose="020F0502020204030204" pitchFamily="34" charset="0"/>
                <a:ea typeface="Calibri" panose="020F0502020204030204" pitchFamily="34" charset="0"/>
              </a:rPr>
              <a:t>CX Gaps</a:t>
            </a:r>
            <a:r>
              <a:rPr lang="en-US" sz="2400" dirty="0">
                <a:effectLst/>
                <a:latin typeface="Calibri" panose="020F0502020204030204" pitchFamily="34" charset="0"/>
                <a:ea typeface="Calibri" panose="020F0502020204030204" pitchFamily="34" charset="0"/>
              </a:rPr>
              <a:t> and barriers to success</a:t>
            </a:r>
            <a:endParaRPr lang="en-US" sz="2400" dirty="0">
              <a:effectLst/>
              <a:latin typeface="Open Sans"/>
              <a:ea typeface="Calibri" panose="020F0502020204030204" pitchFamily="34" charset="0"/>
            </a:endParaRPr>
          </a:p>
          <a:p>
            <a:pPr marL="365760" marR="0" lvl="0" indent="-365760">
              <a:lnSpc>
                <a:spcPct val="112000"/>
              </a:lnSpc>
              <a:spcBef>
                <a:spcPts val="600"/>
              </a:spcBef>
              <a:spcAft>
                <a:spcPts val="600"/>
              </a:spcAft>
              <a:buFont typeface="+mj-lt"/>
              <a:buAutoNum type="arabicPeriod"/>
            </a:pPr>
            <a:r>
              <a:rPr lang="en-US" sz="2400" dirty="0">
                <a:effectLst/>
                <a:latin typeface="Calibri" panose="020F0502020204030204" pitchFamily="34" charset="0"/>
                <a:ea typeface="Calibri" panose="020F0502020204030204" pitchFamily="34" charset="0"/>
              </a:rPr>
              <a:t>Devise a sound </a:t>
            </a:r>
            <a:r>
              <a:rPr lang="en-US" sz="2400" u="sng" dirty="0">
                <a:effectLst/>
                <a:latin typeface="Calibri" panose="020F0502020204030204" pitchFamily="34" charset="0"/>
                <a:ea typeface="Calibri" panose="020F0502020204030204" pitchFamily="34" charset="0"/>
              </a:rPr>
              <a:t>strategy</a:t>
            </a:r>
            <a:r>
              <a:rPr lang="en-US" sz="2400" dirty="0">
                <a:effectLst/>
                <a:latin typeface="Calibri" panose="020F0502020204030204" pitchFamily="34" charset="0"/>
                <a:ea typeface="Calibri" panose="020F0502020204030204" pitchFamily="34" charset="0"/>
              </a:rPr>
              <a:t> to close gaps</a:t>
            </a:r>
            <a:endParaRPr lang="en-US" sz="2400" dirty="0">
              <a:effectLst/>
              <a:latin typeface="Open Sans"/>
              <a:ea typeface="Calibri" panose="020F0502020204030204" pitchFamily="34" charset="0"/>
            </a:endParaRPr>
          </a:p>
          <a:p>
            <a:pPr marL="365760" marR="0" lvl="0" indent="-365760">
              <a:lnSpc>
                <a:spcPct val="112000"/>
              </a:lnSpc>
              <a:spcBef>
                <a:spcPts val="600"/>
              </a:spcBef>
              <a:spcAft>
                <a:spcPts val="600"/>
              </a:spcAft>
              <a:buFont typeface="+mj-lt"/>
              <a:buAutoNum type="arabicPeriod"/>
            </a:pPr>
            <a:r>
              <a:rPr lang="en-US" sz="2400" dirty="0">
                <a:effectLst/>
                <a:latin typeface="Calibri" panose="020F0502020204030204" pitchFamily="34" charset="0"/>
                <a:ea typeface="Calibri" panose="020F0502020204030204" pitchFamily="34" charset="0"/>
              </a:rPr>
              <a:t>Implement sustainable </a:t>
            </a:r>
            <a:r>
              <a:rPr lang="en-US" sz="2400" u="sng" dirty="0">
                <a:effectLst/>
                <a:latin typeface="Calibri" panose="020F0502020204030204" pitchFamily="34" charset="0"/>
                <a:ea typeface="Calibri" panose="020F0502020204030204" pitchFamily="34" charset="0"/>
              </a:rPr>
              <a:t>systems and processes</a:t>
            </a:r>
            <a:endParaRPr lang="en-US" sz="2400" dirty="0">
              <a:effectLst/>
              <a:latin typeface="Open Sans"/>
              <a:ea typeface="Calibri" panose="020F0502020204030204" pitchFamily="34" charset="0"/>
            </a:endParaRPr>
          </a:p>
          <a:p>
            <a:pPr marL="365760" marR="0" lvl="0" indent="-365760">
              <a:lnSpc>
                <a:spcPct val="112000"/>
              </a:lnSpc>
              <a:spcBef>
                <a:spcPts val="600"/>
              </a:spcBef>
              <a:spcAft>
                <a:spcPts val="600"/>
              </a:spcAft>
              <a:buFont typeface="+mj-lt"/>
              <a:buAutoNum type="arabicPeriod"/>
            </a:pPr>
            <a:r>
              <a:rPr lang="en-US" sz="2400" dirty="0">
                <a:effectLst/>
                <a:latin typeface="Calibri" panose="020F0502020204030204" pitchFamily="34" charset="0"/>
                <a:ea typeface="Calibri" panose="020F0502020204030204" pitchFamily="34" charset="0"/>
              </a:rPr>
              <a:t>Foster an environment of shared accountability for driving excellence</a:t>
            </a:r>
            <a:endParaRPr lang="en-US" sz="2400" dirty="0">
              <a:effectLst/>
              <a:latin typeface="Open Sans"/>
              <a:ea typeface="Calibri" panose="020F0502020204030204" pitchFamily="34" charset="0"/>
            </a:endParaRPr>
          </a:p>
        </p:txBody>
      </p:sp>
      <p:pic>
        <p:nvPicPr>
          <p:cNvPr id="11" name="Picture 10" descr="A group of people sitting at a table&#10;&#10;Description automatically generated">
            <a:extLst>
              <a:ext uri="{FF2B5EF4-FFF2-40B4-BE49-F238E27FC236}">
                <a16:creationId xmlns:a16="http://schemas.microsoft.com/office/drawing/2014/main" id="{CA14C12A-1442-4429-97C5-7EF5BC23F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050" y="2885977"/>
            <a:ext cx="4938103" cy="277768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81354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1000"/>
                                        <p:tgtEl>
                                          <p:spTgt spid="9">
                                            <p:txEl>
                                              <p:pRg st="4" end="4"/>
                                            </p:txEl>
                                          </p:spTgt>
                                        </p:tgtEl>
                                      </p:cBhvr>
                                    </p:animEffect>
                                    <p:anim calcmode="lin" valueType="num">
                                      <p:cBhvr>
                                        <p:cTn id="2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1653363" y="365760"/>
            <a:ext cx="9367203" cy="1188720"/>
          </a:xfrm>
        </p:spPr>
        <p:txBody>
          <a:bodyPr>
            <a:normAutofit/>
          </a:bodyPr>
          <a:lstStyle/>
          <a:p>
            <a:r>
              <a:rPr lang="en-US" sz="7200" dirty="0"/>
              <a:t>Getting to 90%</a:t>
            </a:r>
          </a:p>
        </p:txBody>
      </p:sp>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56FBECA-7DCA-471F-8941-A2591BF891B4}"/>
              </a:ext>
            </a:extLst>
          </p:cNvPr>
          <p:cNvSpPr txBox="1"/>
          <p:nvPr/>
        </p:nvSpPr>
        <p:spPr>
          <a:xfrm>
            <a:off x="1023372" y="2009905"/>
            <a:ext cx="6471882" cy="4529830"/>
          </a:xfrm>
          <a:prstGeom prst="rect">
            <a:avLst/>
          </a:prstGeom>
          <a:noFill/>
        </p:spPr>
        <p:txBody>
          <a:bodyPr wrap="square">
            <a:spAutoFit/>
          </a:bodyPr>
          <a:lstStyle/>
          <a:p>
            <a:pPr marL="0" marR="0">
              <a:lnSpc>
                <a:spcPct val="130000"/>
              </a:lnSpc>
              <a:spcBef>
                <a:spcPts val="0"/>
              </a:spcBef>
              <a:spcAft>
                <a:spcPts val="0"/>
              </a:spcAft>
            </a:pPr>
            <a:r>
              <a:rPr lang="en-US" sz="3600" dirty="0">
                <a:effectLst/>
                <a:latin typeface="Calibri" panose="020F0502020204030204" pitchFamily="34" charset="0"/>
                <a:ea typeface="Calibri" panose="020F0502020204030204" pitchFamily="34" charset="0"/>
              </a:rPr>
              <a:t>Components of the Program:</a:t>
            </a:r>
            <a:endParaRPr lang="en-US" sz="3600" dirty="0">
              <a:effectLst/>
              <a:latin typeface="Open Sans"/>
              <a:ea typeface="Calibri" panose="020F0502020204030204" pitchFamily="34" charset="0"/>
            </a:endParaRPr>
          </a:p>
          <a:p>
            <a:pPr marL="274320" marR="0" lvl="0" indent="-274320">
              <a:lnSpc>
                <a:spcPct val="112000"/>
              </a:lnSpc>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Introductory Interview</a:t>
            </a:r>
            <a:endParaRPr lang="en-US" sz="2400" dirty="0">
              <a:effectLst/>
              <a:latin typeface="Open Sans"/>
              <a:ea typeface="Calibri" panose="020F0502020204030204" pitchFamily="34" charset="0"/>
            </a:endParaRPr>
          </a:p>
          <a:p>
            <a:pPr marL="274320" marR="0" lvl="0" indent="-274320">
              <a:lnSpc>
                <a:spcPct val="112000"/>
              </a:lnSpc>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Gap Analysis</a:t>
            </a:r>
            <a:endParaRPr lang="en-US" sz="2400" dirty="0">
              <a:effectLst/>
              <a:latin typeface="Open Sans"/>
              <a:ea typeface="Calibri" panose="020F0502020204030204" pitchFamily="34" charset="0"/>
            </a:endParaRPr>
          </a:p>
          <a:p>
            <a:pPr marL="274320" marR="0" lvl="0" indent="-274320">
              <a:lnSpc>
                <a:spcPct val="112000"/>
              </a:lnSpc>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1-on-1 Strategy Sessions</a:t>
            </a:r>
            <a:endParaRPr lang="en-US" sz="2400" dirty="0">
              <a:effectLst/>
              <a:latin typeface="Open Sans"/>
              <a:ea typeface="Calibri" panose="020F0502020204030204" pitchFamily="34" charset="0"/>
            </a:endParaRPr>
          </a:p>
          <a:p>
            <a:pPr marL="274320" marR="0" lvl="0" indent="-274320">
              <a:lnSpc>
                <a:spcPct val="112000"/>
              </a:lnSpc>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Group Collaboration Call to celebrate successes and share best practices</a:t>
            </a:r>
            <a:endParaRPr lang="en-US" sz="2400" dirty="0">
              <a:effectLst/>
              <a:latin typeface="Open Sans"/>
              <a:ea typeface="Calibri" panose="020F0502020204030204" pitchFamily="34" charset="0"/>
            </a:endParaRPr>
          </a:p>
          <a:p>
            <a:pPr marL="274320" marR="0" lvl="0" indent="-274320">
              <a:lnSpc>
                <a:spcPct val="112000"/>
              </a:lnSpc>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Accountability Partner Meetings </a:t>
            </a:r>
            <a:endParaRPr lang="en-US" sz="2400" dirty="0">
              <a:effectLst/>
              <a:latin typeface="Open Sans"/>
              <a:ea typeface="Calibri" panose="020F0502020204030204" pitchFamily="34" charset="0"/>
            </a:endParaRPr>
          </a:p>
          <a:p>
            <a:pPr marL="274320" marR="0" lvl="0" indent="-274320">
              <a:lnSpc>
                <a:spcPct val="112000"/>
              </a:lnSpc>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Access to comprehensive library of training tools</a:t>
            </a:r>
            <a:endParaRPr lang="en-US" sz="2400" dirty="0">
              <a:effectLst/>
              <a:latin typeface="Open Sans"/>
              <a:ea typeface="Calibri" panose="020F0502020204030204" pitchFamily="34" charset="0"/>
            </a:endParaRPr>
          </a:p>
        </p:txBody>
      </p:sp>
      <p:pic>
        <p:nvPicPr>
          <p:cNvPr id="11" name="Picture 10" descr="A group of people sitting at a table&#10;&#10;Description automatically generated">
            <a:extLst>
              <a:ext uri="{FF2B5EF4-FFF2-40B4-BE49-F238E27FC236}">
                <a16:creationId xmlns:a16="http://schemas.microsoft.com/office/drawing/2014/main" id="{CA14C12A-1442-4429-97C5-7EF5BC23F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5254" y="3003501"/>
            <a:ext cx="4299967" cy="241873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23032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1000"/>
                                        <p:tgtEl>
                                          <p:spTgt spid="9">
                                            <p:txEl>
                                              <p:pRg st="2" end="2"/>
                                            </p:txEl>
                                          </p:spTgt>
                                        </p:tgtEl>
                                      </p:cBhvr>
                                    </p:animEffect>
                                    <p:anim calcmode="lin" valueType="num">
                                      <p:cBhvr>
                                        <p:cTn id="13"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1000"/>
                                        <p:tgtEl>
                                          <p:spTgt spid="9">
                                            <p:txEl>
                                              <p:pRg st="3" end="3"/>
                                            </p:txEl>
                                          </p:spTgt>
                                        </p:tgtEl>
                                      </p:cBhvr>
                                    </p:animEffect>
                                    <p:anim calcmode="lin" valueType="num">
                                      <p:cBhvr>
                                        <p:cTn id="1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1000"/>
                                        <p:tgtEl>
                                          <p:spTgt spid="9">
                                            <p:txEl>
                                              <p:pRg st="4" end="4"/>
                                            </p:txEl>
                                          </p:spTgt>
                                        </p:tgtEl>
                                      </p:cBhvr>
                                    </p:animEffect>
                                    <p:anim calcmode="lin" valueType="num">
                                      <p:cBhvr>
                                        <p:cTn id="23"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1000"/>
                                        <p:tgtEl>
                                          <p:spTgt spid="9">
                                            <p:txEl>
                                              <p:pRg st="5" end="5"/>
                                            </p:txEl>
                                          </p:spTgt>
                                        </p:tgtEl>
                                      </p:cBhvr>
                                    </p:animEffect>
                                    <p:anim calcmode="lin" valueType="num">
                                      <p:cBhvr>
                                        <p:cTn id="28"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1000"/>
                                        <p:tgtEl>
                                          <p:spTgt spid="9">
                                            <p:txEl>
                                              <p:pRg st="6" end="6"/>
                                            </p:txEl>
                                          </p:spTgt>
                                        </p:tgtEl>
                                      </p:cBhvr>
                                    </p:animEffect>
                                    <p:anim calcmode="lin" valueType="num">
                                      <p:cBhvr>
                                        <p:cTn id="33"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841249" y="365760"/>
            <a:ext cx="9912072" cy="1188404"/>
          </a:xfrm>
        </p:spPr>
        <p:txBody>
          <a:bodyPr>
            <a:normAutofit/>
          </a:bodyPr>
          <a:lstStyle/>
          <a:p>
            <a:r>
              <a:rPr lang="en-US" sz="7200" dirty="0"/>
              <a:t>Getting to 90% - Summary</a:t>
            </a:r>
          </a:p>
        </p:txBody>
      </p:sp>
      <p:sp>
        <p:nvSpPr>
          <p:cNvPr id="19" name="Freeform: Shape 18">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16FB6675-3880-4235-8008-76E57C2749E3}"/>
              </a:ext>
            </a:extLst>
          </p:cNvPr>
          <p:cNvSpPr/>
          <p:nvPr/>
        </p:nvSpPr>
        <p:spPr>
          <a:xfrm>
            <a:off x="704002" y="1999889"/>
            <a:ext cx="10768658" cy="4613078"/>
          </a:xfrm>
          <a:prstGeom prst="roundRect">
            <a:avLst/>
          </a:prstGeom>
          <a:solidFill>
            <a:srgbClr val="F492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marR="0" lvl="0" indent="-365760">
              <a:spcBef>
                <a:spcPts val="600"/>
              </a:spcBef>
              <a:spcAft>
                <a:spcPts val="600"/>
              </a:spcAft>
              <a:buFont typeface="Arial" panose="020B0604020202020204" pitchFamily="34" charset="0"/>
              <a:buChar char="•"/>
            </a:pPr>
            <a:r>
              <a:rPr 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We will complete an Introductory Interview (60-minutes)</a:t>
            </a:r>
            <a:endParaRPr lang="en-US" sz="3200" dirty="0">
              <a:effectLst>
                <a:outerShdw blurRad="38100" dist="38100" dir="2700000" algn="tl">
                  <a:srgbClr val="000000">
                    <a:alpha val="43137"/>
                  </a:srgbClr>
                </a:outerShdw>
              </a:effectLst>
              <a:latin typeface="Open Sans"/>
              <a:ea typeface="Calibri" panose="020F0502020204030204" pitchFamily="34" charset="0"/>
            </a:endParaRPr>
          </a:p>
          <a:p>
            <a:pPr marL="365760" marR="0" lvl="0" indent="-365760">
              <a:spcBef>
                <a:spcPts val="600"/>
              </a:spcBef>
              <a:spcAft>
                <a:spcPts val="600"/>
              </a:spcAft>
              <a:buFont typeface="Arial" panose="020B0604020202020204" pitchFamily="34" charset="0"/>
              <a:buChar char="•"/>
            </a:pPr>
            <a:r>
              <a:rPr 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You will complete our </a:t>
            </a:r>
            <a:r>
              <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Service Excellence Gap Analysis™</a:t>
            </a:r>
            <a:endParaRPr lang="en-US" sz="3200" dirty="0">
              <a:effectLst>
                <a:outerShdw blurRad="38100" dist="38100" dir="2700000" algn="tl">
                  <a:srgbClr val="000000">
                    <a:alpha val="43137"/>
                  </a:srgbClr>
                </a:outerShdw>
              </a:effectLst>
              <a:latin typeface="Open Sans"/>
              <a:ea typeface="Calibri" panose="020F0502020204030204" pitchFamily="34" charset="0"/>
            </a:endParaRPr>
          </a:p>
          <a:p>
            <a:pPr marL="365760" marR="0" lvl="0" indent="-365760">
              <a:spcBef>
                <a:spcPts val="600"/>
              </a:spcBef>
              <a:spcAft>
                <a:spcPts val="600"/>
              </a:spcAft>
              <a:buFont typeface="Arial" panose="020B0604020202020204" pitchFamily="34" charset="0"/>
              <a:buChar char="•"/>
            </a:pPr>
            <a:r>
              <a:rPr 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We’ll meet once a month for 1-on-1 Strategy Sessions</a:t>
            </a:r>
            <a:endParaRPr lang="en-US" sz="3200" dirty="0">
              <a:effectLst>
                <a:outerShdw blurRad="38100" dist="38100" dir="2700000" algn="tl">
                  <a:srgbClr val="000000">
                    <a:alpha val="43137"/>
                  </a:srgbClr>
                </a:outerShdw>
              </a:effectLst>
              <a:latin typeface="Open Sans"/>
              <a:ea typeface="Calibri" panose="020F0502020204030204" pitchFamily="34" charset="0"/>
            </a:endParaRPr>
          </a:p>
          <a:p>
            <a:pPr marL="365760" marR="0" lvl="0" indent="-365760">
              <a:spcBef>
                <a:spcPts val="600"/>
              </a:spcBef>
              <a:spcAft>
                <a:spcPts val="600"/>
              </a:spcAft>
              <a:buFont typeface="Arial" panose="020B0604020202020204" pitchFamily="34" charset="0"/>
              <a:buChar char="•"/>
            </a:pPr>
            <a:r>
              <a:rPr 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You’ll be part of our Monthly Group Collaboration Calls</a:t>
            </a:r>
            <a:endParaRPr lang="en-US" sz="3200" dirty="0">
              <a:effectLst>
                <a:outerShdw blurRad="38100" dist="38100" dir="2700000" algn="tl">
                  <a:srgbClr val="000000">
                    <a:alpha val="43137"/>
                  </a:srgbClr>
                </a:outerShdw>
              </a:effectLst>
              <a:latin typeface="Open Sans"/>
              <a:ea typeface="Calibri" panose="020F0502020204030204" pitchFamily="34" charset="0"/>
            </a:endParaRPr>
          </a:p>
          <a:p>
            <a:pPr marL="365760" marR="0" lvl="0" indent="-365760">
              <a:spcBef>
                <a:spcPts val="600"/>
              </a:spcBef>
              <a:spcAft>
                <a:spcPts val="600"/>
              </a:spcAft>
              <a:buFont typeface="Arial" panose="020B0604020202020204" pitchFamily="34" charset="0"/>
              <a:buChar char="•"/>
            </a:pPr>
            <a:r>
              <a:rPr 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You’ll be paired with an Accountability Partner</a:t>
            </a:r>
            <a:endParaRPr lang="en-US" sz="3200" dirty="0">
              <a:effectLst>
                <a:outerShdw blurRad="38100" dist="38100" dir="2700000" algn="tl">
                  <a:srgbClr val="000000">
                    <a:alpha val="43137"/>
                  </a:srgbClr>
                </a:outerShdw>
              </a:effectLst>
              <a:latin typeface="Open Sans"/>
              <a:ea typeface="Calibri" panose="020F0502020204030204" pitchFamily="34" charset="0"/>
            </a:endParaRPr>
          </a:p>
          <a:p>
            <a:pPr marL="365760" marR="0" lvl="0" indent="-365760">
              <a:spcBef>
                <a:spcPts val="600"/>
              </a:spcBef>
              <a:spcAft>
                <a:spcPts val="600"/>
              </a:spcAft>
              <a:buFont typeface="Arial" panose="020B0604020202020204" pitchFamily="34" charset="0"/>
              <a:buChar char="•"/>
            </a:pPr>
            <a:r>
              <a:rPr 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You’ll have unlimited access to our expansive library of CX training resources</a:t>
            </a:r>
            <a:endParaRPr lang="en-US" sz="3200" dirty="0">
              <a:effectLst>
                <a:outerShdw blurRad="38100" dist="38100" dir="2700000" algn="tl">
                  <a:srgbClr val="000000">
                    <a:alpha val="43137"/>
                  </a:srgbClr>
                </a:outerShdw>
              </a:effectLst>
              <a:latin typeface="Open Sans"/>
              <a:ea typeface="Calibri" panose="020F0502020204030204" pitchFamily="34" charset="0"/>
            </a:endParaRPr>
          </a:p>
        </p:txBody>
      </p:sp>
    </p:spTree>
    <p:extLst>
      <p:ext uri="{BB962C8B-B14F-4D97-AF65-F5344CB8AC3E}">
        <p14:creationId xmlns:p14="http://schemas.microsoft.com/office/powerpoint/2010/main" val="411036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1653363" y="365760"/>
            <a:ext cx="9367203" cy="1188720"/>
          </a:xfrm>
        </p:spPr>
        <p:txBody>
          <a:bodyPr>
            <a:normAutofit/>
          </a:bodyPr>
          <a:lstStyle/>
          <a:p>
            <a:r>
              <a:rPr lang="en-US" sz="7200" dirty="0"/>
              <a:t>Getting to 90%</a:t>
            </a:r>
          </a:p>
        </p:txBody>
      </p:sp>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28B2C5B-BA0C-4C2F-B1D9-B21267FB79C1}"/>
              </a:ext>
            </a:extLst>
          </p:cNvPr>
          <p:cNvSpPr>
            <a:spLocks noGrp="1"/>
          </p:cNvSpPr>
          <p:nvPr>
            <p:ph idx="1"/>
          </p:nvPr>
        </p:nvSpPr>
        <p:spPr>
          <a:xfrm>
            <a:off x="1079164" y="2015776"/>
            <a:ext cx="10515600" cy="732189"/>
          </a:xfrm>
        </p:spPr>
        <p:txBody>
          <a:bodyPr>
            <a:normAutofit fontScale="62500" lnSpcReduction="20000"/>
          </a:bodyPr>
          <a:lstStyle/>
          <a:p>
            <a:pPr marL="0" indent="0" algn="ctr">
              <a:lnSpc>
                <a:spcPct val="100000"/>
              </a:lnSpc>
              <a:spcBef>
                <a:spcPts val="0"/>
              </a:spcBef>
              <a:buNone/>
            </a:pPr>
            <a:r>
              <a:rPr lang="en-US" sz="6600" dirty="0">
                <a:effectLst>
                  <a:outerShdw blurRad="38100" dist="38100" dir="2700000" algn="tl">
                    <a:srgbClr val="000000">
                      <a:alpha val="43137"/>
                    </a:srgbClr>
                  </a:outerShdw>
                </a:effectLst>
              </a:rPr>
              <a:t>Why Does It Take the Time/Work That It Does?</a:t>
            </a:r>
          </a:p>
        </p:txBody>
      </p:sp>
      <p:pic>
        <p:nvPicPr>
          <p:cNvPr id="8" name="Picture 7">
            <a:extLst>
              <a:ext uri="{FF2B5EF4-FFF2-40B4-BE49-F238E27FC236}">
                <a16:creationId xmlns:a16="http://schemas.microsoft.com/office/drawing/2014/main" id="{EC8574E2-1DF7-4E38-A6A7-106D93F41546}"/>
              </a:ext>
            </a:extLst>
          </p:cNvPr>
          <p:cNvPicPr>
            <a:picLocks noChangeAspect="1"/>
          </p:cNvPicPr>
          <p:nvPr/>
        </p:nvPicPr>
        <p:blipFill>
          <a:blip r:embed="rId3"/>
          <a:stretch>
            <a:fillRect/>
          </a:stretch>
        </p:blipFill>
        <p:spPr>
          <a:xfrm>
            <a:off x="1421188" y="2747965"/>
            <a:ext cx="9831552" cy="3485285"/>
          </a:xfrm>
          <a:prstGeom prst="rect">
            <a:avLst/>
          </a:prstGeom>
        </p:spPr>
      </p:pic>
    </p:spTree>
    <p:extLst>
      <p:ext uri="{BB962C8B-B14F-4D97-AF65-F5344CB8AC3E}">
        <p14:creationId xmlns:p14="http://schemas.microsoft.com/office/powerpoint/2010/main" val="66132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1653363" y="365760"/>
            <a:ext cx="9367203" cy="1188720"/>
          </a:xfrm>
        </p:spPr>
        <p:txBody>
          <a:bodyPr>
            <a:normAutofit/>
          </a:bodyPr>
          <a:lstStyle/>
          <a:p>
            <a:r>
              <a:rPr lang="en-US" sz="7200" dirty="0"/>
              <a:t>Getting to 90%</a:t>
            </a:r>
          </a:p>
        </p:txBody>
      </p:sp>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28B2C5B-BA0C-4C2F-B1D9-B21267FB79C1}"/>
              </a:ext>
            </a:extLst>
          </p:cNvPr>
          <p:cNvSpPr>
            <a:spLocks noGrp="1"/>
          </p:cNvSpPr>
          <p:nvPr>
            <p:ph idx="1"/>
          </p:nvPr>
        </p:nvSpPr>
        <p:spPr>
          <a:xfrm>
            <a:off x="1079164" y="2015776"/>
            <a:ext cx="10515600" cy="732189"/>
          </a:xfrm>
        </p:spPr>
        <p:txBody>
          <a:bodyPr>
            <a:normAutofit fontScale="62500" lnSpcReduction="20000"/>
          </a:bodyPr>
          <a:lstStyle/>
          <a:p>
            <a:pPr marL="0" indent="0" algn="ctr">
              <a:lnSpc>
                <a:spcPct val="100000"/>
              </a:lnSpc>
              <a:spcBef>
                <a:spcPts val="0"/>
              </a:spcBef>
              <a:buNone/>
            </a:pPr>
            <a:r>
              <a:rPr lang="en-US" sz="6600" dirty="0">
                <a:effectLst>
                  <a:outerShdw blurRad="38100" dist="38100" dir="2700000" algn="tl">
                    <a:srgbClr val="000000">
                      <a:alpha val="43137"/>
                    </a:srgbClr>
                  </a:outerShdw>
                </a:effectLst>
              </a:rPr>
              <a:t>Why Does It Take the Time/Work That It Does?</a:t>
            </a:r>
          </a:p>
        </p:txBody>
      </p:sp>
      <p:sp>
        <p:nvSpPr>
          <p:cNvPr id="9" name="TextBox 8">
            <a:extLst>
              <a:ext uri="{FF2B5EF4-FFF2-40B4-BE49-F238E27FC236}">
                <a16:creationId xmlns:a16="http://schemas.microsoft.com/office/drawing/2014/main" id="{E37C31F0-54EB-4261-A52D-7A0A137D7FEA}"/>
              </a:ext>
            </a:extLst>
          </p:cNvPr>
          <p:cNvSpPr txBox="1"/>
          <p:nvPr/>
        </p:nvSpPr>
        <p:spPr>
          <a:xfrm>
            <a:off x="1371940" y="2785857"/>
            <a:ext cx="10354839" cy="3790525"/>
          </a:xfrm>
          <a:prstGeom prst="rect">
            <a:avLst/>
          </a:prstGeom>
          <a:noFill/>
        </p:spPr>
        <p:txBody>
          <a:bodyPr wrap="square">
            <a:spAutoFit/>
          </a:bodyPr>
          <a:lstStyle/>
          <a:p>
            <a:pPr marL="0" marR="0">
              <a:lnSpc>
                <a:spcPct val="112000"/>
              </a:lnSpc>
              <a:spcBef>
                <a:spcPts val="0"/>
              </a:spcBef>
              <a:spcAft>
                <a:spcPts val="0"/>
              </a:spcAft>
            </a:pPr>
            <a:r>
              <a:rPr lang="en-US" sz="2400" dirty="0">
                <a:effectLst/>
                <a:latin typeface="Calibri" panose="020F0502020204030204" pitchFamily="34" charset="0"/>
                <a:ea typeface="Calibri" panose="020F0502020204030204" pitchFamily="34" charset="0"/>
              </a:rPr>
              <a:t>Creating a culture of excellence is a journey, not a destination! </a:t>
            </a:r>
          </a:p>
          <a:p>
            <a:pPr marL="0" marR="0">
              <a:lnSpc>
                <a:spcPct val="112000"/>
              </a:lnSpc>
              <a:spcBef>
                <a:spcPts val="0"/>
              </a:spcBef>
              <a:spcAft>
                <a:spcPts val="0"/>
              </a:spcAft>
            </a:pPr>
            <a:endParaRPr lang="en-US" sz="2400" dirty="0">
              <a:latin typeface="Calibri" panose="020F0502020204030204" pitchFamily="34" charset="0"/>
              <a:ea typeface="Calibri" panose="020F0502020204030204" pitchFamily="34" charset="0"/>
            </a:endParaRPr>
          </a:p>
          <a:p>
            <a:pPr marL="0" marR="0">
              <a:lnSpc>
                <a:spcPct val="112000"/>
              </a:lnSpc>
              <a:spcBef>
                <a:spcPts val="0"/>
              </a:spcBef>
              <a:spcAft>
                <a:spcPts val="0"/>
              </a:spcAft>
            </a:pPr>
            <a:r>
              <a:rPr lang="en-US" sz="2400" dirty="0">
                <a:effectLst/>
                <a:latin typeface="Calibri" panose="020F0502020204030204" pitchFamily="34" charset="0"/>
                <a:ea typeface="Calibri" panose="020F0502020204030204" pitchFamily="34" charset="0"/>
              </a:rPr>
              <a:t>And on this journey, you will be learning new ideas, overcoming hidden barriers, and implementing proven practices that have helped renowned organizations. </a:t>
            </a:r>
          </a:p>
          <a:p>
            <a:pPr marL="0" marR="0">
              <a:lnSpc>
                <a:spcPct val="112000"/>
              </a:lnSpc>
              <a:spcBef>
                <a:spcPts val="0"/>
              </a:spcBef>
              <a:spcAft>
                <a:spcPts val="0"/>
              </a:spcAft>
            </a:pPr>
            <a:endParaRPr lang="en-US" sz="2400" dirty="0">
              <a:latin typeface="Calibri" panose="020F0502020204030204" pitchFamily="34" charset="0"/>
              <a:ea typeface="Calibri" panose="020F0502020204030204" pitchFamily="34" charset="0"/>
            </a:endParaRPr>
          </a:p>
          <a:p>
            <a:pPr marL="0" marR="0">
              <a:lnSpc>
                <a:spcPct val="112000"/>
              </a:lnSpc>
              <a:spcBef>
                <a:spcPts val="0"/>
              </a:spcBef>
              <a:spcAft>
                <a:spcPts val="0"/>
              </a:spcAft>
            </a:pPr>
            <a:r>
              <a:rPr lang="en-US" sz="2400" dirty="0">
                <a:effectLst/>
                <a:latin typeface="Calibri" panose="020F0502020204030204" pitchFamily="34" charset="0"/>
                <a:ea typeface="Calibri" panose="020F0502020204030204" pitchFamily="34" charset="0"/>
              </a:rPr>
              <a:t>Recognizing new ideas and hidden barriers are easy. </a:t>
            </a:r>
          </a:p>
          <a:p>
            <a:pPr marL="0" marR="0">
              <a:lnSpc>
                <a:spcPct val="112000"/>
              </a:lnSpc>
              <a:spcBef>
                <a:spcPts val="0"/>
              </a:spcBef>
              <a:spcAft>
                <a:spcPts val="0"/>
              </a:spcAft>
            </a:pPr>
            <a:endParaRPr lang="en-US" sz="2400" dirty="0">
              <a:latin typeface="Calibri" panose="020F0502020204030204" pitchFamily="34" charset="0"/>
              <a:ea typeface="Calibri" panose="020F0502020204030204" pitchFamily="34" charset="0"/>
            </a:endParaRPr>
          </a:p>
          <a:p>
            <a:pPr marL="0" marR="0">
              <a:lnSpc>
                <a:spcPct val="112000"/>
              </a:lnSpc>
              <a:spcBef>
                <a:spcPts val="0"/>
              </a:spcBef>
              <a:spcAft>
                <a:spcPts val="0"/>
              </a:spcAft>
            </a:pPr>
            <a:r>
              <a:rPr lang="en-US" sz="2400" dirty="0">
                <a:effectLst/>
                <a:latin typeface="Calibri" panose="020F0502020204030204" pitchFamily="34" charset="0"/>
                <a:ea typeface="Calibri" panose="020F0502020204030204" pitchFamily="34" charset="0"/>
              </a:rPr>
              <a:t>However, IMPLEMENTATION is the Bear, and requires a comprehensive approach to ensure you don’t slowly slip back in to old, bad habits.</a:t>
            </a:r>
            <a:endParaRPr lang="en-US" sz="2400" dirty="0">
              <a:effectLst/>
              <a:latin typeface="Open Sans"/>
              <a:ea typeface="Calibri" panose="020F0502020204030204" pitchFamily="34" charset="0"/>
            </a:endParaRPr>
          </a:p>
        </p:txBody>
      </p:sp>
    </p:spTree>
    <p:extLst>
      <p:ext uri="{BB962C8B-B14F-4D97-AF65-F5344CB8AC3E}">
        <p14:creationId xmlns:p14="http://schemas.microsoft.com/office/powerpoint/2010/main" val="173544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1653363" y="365760"/>
            <a:ext cx="9367203" cy="1188720"/>
          </a:xfrm>
        </p:spPr>
        <p:txBody>
          <a:bodyPr>
            <a:normAutofit/>
          </a:bodyPr>
          <a:lstStyle/>
          <a:p>
            <a:r>
              <a:rPr lang="en-US" sz="7200" dirty="0"/>
              <a:t>Getting to 90%</a:t>
            </a:r>
          </a:p>
        </p:txBody>
      </p:sp>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28B2C5B-BA0C-4C2F-B1D9-B21267FB79C1}"/>
              </a:ext>
            </a:extLst>
          </p:cNvPr>
          <p:cNvSpPr>
            <a:spLocks noGrp="1"/>
          </p:cNvSpPr>
          <p:nvPr>
            <p:ph idx="1"/>
          </p:nvPr>
        </p:nvSpPr>
        <p:spPr>
          <a:xfrm>
            <a:off x="1190304" y="1920240"/>
            <a:ext cx="10515600" cy="732189"/>
          </a:xfrm>
        </p:spPr>
        <p:txBody>
          <a:bodyPr>
            <a:normAutofit/>
          </a:bodyPr>
          <a:lstStyle/>
          <a:p>
            <a:pPr marL="0" indent="0" algn="ctr">
              <a:lnSpc>
                <a:spcPct val="120000"/>
              </a:lnSpc>
              <a:spcBef>
                <a:spcPts val="0"/>
              </a:spcBef>
              <a:buNone/>
            </a:pPr>
            <a:r>
              <a:rPr lang="en-US" sz="3300" dirty="0">
                <a:effectLst>
                  <a:outerShdw blurRad="38100" dist="38100" dir="2700000" algn="tl">
                    <a:srgbClr val="000000">
                      <a:alpha val="43137"/>
                    </a:srgbClr>
                  </a:outerShdw>
                </a:effectLst>
              </a:rPr>
              <a:t>What’s the Difference in our Program Compared to Others?</a:t>
            </a:r>
          </a:p>
        </p:txBody>
      </p:sp>
      <p:sp>
        <p:nvSpPr>
          <p:cNvPr id="9" name="TextBox 8">
            <a:extLst>
              <a:ext uri="{FF2B5EF4-FFF2-40B4-BE49-F238E27FC236}">
                <a16:creationId xmlns:a16="http://schemas.microsoft.com/office/drawing/2014/main" id="{0F393E1C-99AF-4786-BA1F-BD9B6C593A66}"/>
              </a:ext>
            </a:extLst>
          </p:cNvPr>
          <p:cNvSpPr txBox="1"/>
          <p:nvPr/>
        </p:nvSpPr>
        <p:spPr>
          <a:xfrm>
            <a:off x="1290568" y="3166384"/>
            <a:ext cx="10515600" cy="3445815"/>
          </a:xfrm>
          <a:prstGeom prst="rect">
            <a:avLst/>
          </a:prstGeom>
          <a:noFill/>
        </p:spPr>
        <p:txBody>
          <a:bodyPr wrap="square">
            <a:spAutoFit/>
          </a:bodyPr>
          <a:lstStyle/>
          <a:p>
            <a:pPr marL="0" marR="0">
              <a:lnSpc>
                <a:spcPct val="112000"/>
              </a:lnSpc>
              <a:spcBef>
                <a:spcPts val="0"/>
              </a:spcBef>
              <a:spcAft>
                <a:spcPts val="0"/>
              </a:spcAft>
            </a:pPr>
            <a:r>
              <a:rPr lang="en-US" sz="2800" dirty="0">
                <a:effectLst/>
                <a:latin typeface="Calibri" panose="020F0502020204030204" pitchFamily="34" charset="0"/>
                <a:ea typeface="Calibri" panose="020F0502020204030204" pitchFamily="34" charset="0"/>
              </a:rPr>
              <a:t>Why is this program better?</a:t>
            </a:r>
          </a:p>
          <a:p>
            <a:pPr marL="0" marR="0">
              <a:lnSpc>
                <a:spcPct val="112000"/>
              </a:lnSpc>
              <a:spcBef>
                <a:spcPts val="0"/>
              </a:spcBef>
              <a:spcAft>
                <a:spcPts val="0"/>
              </a:spcAft>
            </a:pPr>
            <a:r>
              <a:rPr lang="en-US" sz="2400" dirty="0">
                <a:effectLst/>
                <a:latin typeface="Calibri" panose="020F0502020204030204" pitchFamily="34" charset="0"/>
                <a:ea typeface="Calibri" panose="020F0502020204030204" pitchFamily="34" charset="0"/>
              </a:rPr>
              <a:t>This is not some fancy </a:t>
            </a:r>
            <a:r>
              <a:rPr lang="en-US" sz="2400" i="1" dirty="0">
                <a:effectLst/>
                <a:latin typeface="Calibri" panose="020F0502020204030204" pitchFamily="34" charset="0"/>
                <a:ea typeface="Calibri" panose="020F0502020204030204" pitchFamily="34" charset="0"/>
              </a:rPr>
              <a:t>“off-the-shelf” </a:t>
            </a:r>
            <a:r>
              <a:rPr lang="en-US" sz="2400" dirty="0">
                <a:effectLst/>
                <a:latin typeface="Calibri" panose="020F0502020204030204" pitchFamily="34" charset="0"/>
                <a:ea typeface="Calibri" panose="020F0502020204030204" pitchFamily="34" charset="0"/>
              </a:rPr>
              <a:t>program, where we implement the exact same strategies over-and-over, only changing out company logos with each engagement. </a:t>
            </a:r>
          </a:p>
          <a:p>
            <a:pPr marL="0" marR="0">
              <a:lnSpc>
                <a:spcPct val="112000"/>
              </a:lnSpc>
              <a:spcBef>
                <a:spcPts val="0"/>
              </a:spcBef>
              <a:spcAft>
                <a:spcPts val="0"/>
              </a:spcAft>
            </a:pPr>
            <a:endParaRPr lang="en-US" sz="2400" dirty="0">
              <a:latin typeface="Calibri" panose="020F0502020204030204" pitchFamily="34" charset="0"/>
              <a:ea typeface="Calibri" panose="020F0502020204030204" pitchFamily="34" charset="0"/>
            </a:endParaRPr>
          </a:p>
          <a:p>
            <a:pPr marL="0" marR="0">
              <a:lnSpc>
                <a:spcPct val="112000"/>
              </a:lnSpc>
              <a:spcBef>
                <a:spcPts val="0"/>
              </a:spcBef>
              <a:spcAft>
                <a:spcPts val="0"/>
              </a:spcAft>
            </a:pPr>
            <a:r>
              <a:rPr lang="en-US" sz="2400" dirty="0">
                <a:effectLst/>
                <a:latin typeface="Calibri" panose="020F0502020204030204" pitchFamily="34" charset="0"/>
                <a:ea typeface="Calibri" panose="020F0502020204030204" pitchFamily="34" charset="0"/>
              </a:rPr>
              <a:t>This program is customized to focus on your specific challenges, with relevant answers that address resolving and eliminating problematic issues unique to your organization.  </a:t>
            </a:r>
            <a:endParaRPr lang="en-US" sz="2400" dirty="0">
              <a:effectLst/>
              <a:latin typeface="Open Sans"/>
              <a:ea typeface="Calibri" panose="020F0502020204030204" pitchFamily="34" charset="0"/>
            </a:endParaRPr>
          </a:p>
        </p:txBody>
      </p:sp>
      <p:cxnSp>
        <p:nvCxnSpPr>
          <p:cNvPr id="6" name="Straight Connector 5">
            <a:extLst>
              <a:ext uri="{FF2B5EF4-FFF2-40B4-BE49-F238E27FC236}">
                <a16:creationId xmlns:a16="http://schemas.microsoft.com/office/drawing/2014/main" id="{BF1F0027-5049-4BDE-9394-41CC42013CD3}"/>
              </a:ext>
            </a:extLst>
          </p:cNvPr>
          <p:cNvCxnSpPr/>
          <p:nvPr/>
        </p:nvCxnSpPr>
        <p:spPr>
          <a:xfrm>
            <a:off x="2222164" y="2862959"/>
            <a:ext cx="8229600" cy="0"/>
          </a:xfrm>
          <a:prstGeom prst="line">
            <a:avLst/>
          </a:prstGeom>
          <a:ln w="57150">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59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1653363" y="365760"/>
            <a:ext cx="9367203" cy="1188720"/>
          </a:xfrm>
        </p:spPr>
        <p:txBody>
          <a:bodyPr>
            <a:normAutofit/>
          </a:bodyPr>
          <a:lstStyle/>
          <a:p>
            <a:r>
              <a:rPr lang="en-US" sz="7200" dirty="0"/>
              <a:t>Getting to 90%</a:t>
            </a:r>
          </a:p>
        </p:txBody>
      </p:sp>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28B2C5B-BA0C-4C2F-B1D9-B21267FB79C1}"/>
              </a:ext>
            </a:extLst>
          </p:cNvPr>
          <p:cNvSpPr>
            <a:spLocks noGrp="1"/>
          </p:cNvSpPr>
          <p:nvPr>
            <p:ph idx="1"/>
          </p:nvPr>
        </p:nvSpPr>
        <p:spPr>
          <a:xfrm>
            <a:off x="834350" y="2164886"/>
            <a:ext cx="10515600" cy="1115400"/>
          </a:xfrm>
        </p:spPr>
        <p:txBody>
          <a:bodyPr>
            <a:normAutofit/>
          </a:bodyPr>
          <a:lstStyle/>
          <a:p>
            <a:pPr marL="0" indent="0" algn="ctr">
              <a:lnSpc>
                <a:spcPct val="100000"/>
              </a:lnSpc>
              <a:spcBef>
                <a:spcPts val="0"/>
              </a:spcBef>
              <a:buNone/>
            </a:pPr>
            <a:r>
              <a:rPr lang="en-US" sz="6600" dirty="0">
                <a:effectLst>
                  <a:outerShdw blurRad="38100" dist="38100" dir="2700000" algn="tl">
                    <a:srgbClr val="000000">
                      <a:alpha val="43137"/>
                    </a:srgbClr>
                  </a:outerShdw>
                </a:effectLst>
              </a:rPr>
              <a:t>What’s the Guarantee?</a:t>
            </a:r>
          </a:p>
        </p:txBody>
      </p:sp>
      <p:pic>
        <p:nvPicPr>
          <p:cNvPr id="5" name="Picture 4" descr="A smiling person and person posing for a photo&#10;&#10;Description automatically generated">
            <a:extLst>
              <a:ext uri="{FF2B5EF4-FFF2-40B4-BE49-F238E27FC236}">
                <a16:creationId xmlns:a16="http://schemas.microsoft.com/office/drawing/2014/main" id="{7ACFFB0D-A624-4421-A06B-C5F37432E65F}"/>
              </a:ext>
            </a:extLst>
          </p:cNvPr>
          <p:cNvPicPr>
            <a:picLocks noChangeAspect="1"/>
          </p:cNvPicPr>
          <p:nvPr/>
        </p:nvPicPr>
        <p:blipFill rotWithShape="1">
          <a:blip r:embed="rId2">
            <a:extLst>
              <a:ext uri="{28A0092B-C50C-407E-A947-70E740481C1C}">
                <a14:useLocalDpi xmlns:a14="http://schemas.microsoft.com/office/drawing/2010/main" val="0"/>
              </a:ext>
            </a:extLst>
          </a:blip>
          <a:srcRect l="2009"/>
          <a:stretch/>
        </p:blipFill>
        <p:spPr>
          <a:xfrm>
            <a:off x="834350" y="3288476"/>
            <a:ext cx="10955229" cy="30753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745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1653363" y="365760"/>
            <a:ext cx="9367203" cy="1188720"/>
          </a:xfrm>
        </p:spPr>
        <p:txBody>
          <a:bodyPr>
            <a:normAutofit/>
          </a:bodyPr>
          <a:lstStyle/>
          <a:p>
            <a:r>
              <a:rPr lang="en-US" sz="7200" dirty="0"/>
              <a:t>Getting to 90%</a:t>
            </a:r>
          </a:p>
        </p:txBody>
      </p:sp>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28B2C5B-BA0C-4C2F-B1D9-B21267FB79C1}"/>
              </a:ext>
            </a:extLst>
          </p:cNvPr>
          <p:cNvSpPr>
            <a:spLocks noGrp="1"/>
          </p:cNvSpPr>
          <p:nvPr>
            <p:ph idx="1"/>
          </p:nvPr>
        </p:nvSpPr>
        <p:spPr>
          <a:xfrm>
            <a:off x="1957136" y="2182430"/>
            <a:ext cx="9200308" cy="1115400"/>
          </a:xfrm>
        </p:spPr>
        <p:txBody>
          <a:bodyPr>
            <a:normAutofit/>
          </a:bodyPr>
          <a:lstStyle/>
          <a:p>
            <a:pPr marL="0" indent="0">
              <a:lnSpc>
                <a:spcPct val="100000"/>
              </a:lnSpc>
              <a:spcBef>
                <a:spcPts val="0"/>
              </a:spcBef>
              <a:buNone/>
            </a:pPr>
            <a:r>
              <a:rPr lang="en-US" sz="6600" dirty="0">
                <a:effectLst>
                  <a:outerShdw blurRad="38100" dist="38100" dir="2700000" algn="tl">
                    <a:srgbClr val="000000">
                      <a:alpha val="43137"/>
                    </a:srgbClr>
                  </a:outerShdw>
                </a:effectLst>
              </a:rPr>
              <a:t>What’s the Guarantee?</a:t>
            </a:r>
          </a:p>
        </p:txBody>
      </p:sp>
      <p:sp>
        <p:nvSpPr>
          <p:cNvPr id="9" name="TextBox 8">
            <a:extLst>
              <a:ext uri="{FF2B5EF4-FFF2-40B4-BE49-F238E27FC236}">
                <a16:creationId xmlns:a16="http://schemas.microsoft.com/office/drawing/2014/main" id="{7E6EB8F3-4136-4A80-ABCB-22CDA3ABE033}"/>
              </a:ext>
            </a:extLst>
          </p:cNvPr>
          <p:cNvSpPr txBox="1"/>
          <p:nvPr/>
        </p:nvSpPr>
        <p:spPr>
          <a:xfrm>
            <a:off x="1957136" y="3685539"/>
            <a:ext cx="9392813" cy="2938112"/>
          </a:xfrm>
          <a:prstGeom prst="rect">
            <a:avLst/>
          </a:prstGeom>
          <a:noFill/>
        </p:spPr>
        <p:txBody>
          <a:bodyPr wrap="square">
            <a:spAutoFit/>
          </a:bodyPr>
          <a:lstStyle/>
          <a:p>
            <a:pPr marL="0" marR="0">
              <a:lnSpc>
                <a:spcPct val="112000"/>
              </a:lnSpc>
              <a:spcBef>
                <a:spcPts val="600"/>
              </a:spcBef>
              <a:spcAft>
                <a:spcPts val="1200"/>
              </a:spcAft>
            </a:pPr>
            <a:r>
              <a:rPr lang="en-US" sz="2800" dirty="0">
                <a:effectLst/>
                <a:latin typeface="Calibri" panose="020F0502020204030204" pitchFamily="34" charset="0"/>
                <a:ea typeface="Calibri" panose="020F0502020204030204" pitchFamily="34" charset="0"/>
              </a:rPr>
              <a:t>Try it for one month. </a:t>
            </a:r>
          </a:p>
          <a:p>
            <a:pPr marL="0" marR="0">
              <a:lnSpc>
                <a:spcPct val="112000"/>
              </a:lnSpc>
              <a:spcBef>
                <a:spcPts val="600"/>
              </a:spcBef>
              <a:spcAft>
                <a:spcPts val="1200"/>
              </a:spcAft>
            </a:pPr>
            <a:r>
              <a:rPr lang="en-US" sz="2800" dirty="0">
                <a:effectLst/>
                <a:latin typeface="Calibri" panose="020F0502020204030204" pitchFamily="34" charset="0"/>
                <a:ea typeface="Calibri" panose="020F0502020204030204" pitchFamily="34" charset="0"/>
              </a:rPr>
              <a:t>That will include your Preliminary Interview, Gap Analysis, and one Strategy Session. </a:t>
            </a:r>
          </a:p>
          <a:p>
            <a:pPr marL="0" marR="0">
              <a:lnSpc>
                <a:spcPct val="112000"/>
              </a:lnSpc>
              <a:spcBef>
                <a:spcPts val="600"/>
              </a:spcBef>
              <a:spcAft>
                <a:spcPts val="1200"/>
              </a:spcAft>
            </a:pPr>
            <a:r>
              <a:rPr lang="en-US" sz="2800" dirty="0">
                <a:effectLst/>
                <a:latin typeface="Calibri" panose="020F0502020204030204" pitchFamily="34" charset="0"/>
                <a:ea typeface="Calibri" panose="020F0502020204030204" pitchFamily="34" charset="0"/>
              </a:rPr>
              <a:t>If you don’t think it’s right for you, we’ll stop, and you’ll owe nothing.</a:t>
            </a:r>
            <a:endParaRPr lang="en-US" sz="2800" dirty="0">
              <a:effectLst/>
              <a:latin typeface="Open Sans"/>
              <a:ea typeface="Calibri" panose="020F0502020204030204" pitchFamily="34" charset="0"/>
            </a:endParaRPr>
          </a:p>
        </p:txBody>
      </p:sp>
      <p:cxnSp>
        <p:nvCxnSpPr>
          <p:cNvPr id="5" name="Straight Connector 4">
            <a:extLst>
              <a:ext uri="{FF2B5EF4-FFF2-40B4-BE49-F238E27FC236}">
                <a16:creationId xmlns:a16="http://schemas.microsoft.com/office/drawing/2014/main" id="{FD71BC0B-126D-4BC6-B062-F15ABB09C52B}"/>
              </a:ext>
            </a:extLst>
          </p:cNvPr>
          <p:cNvCxnSpPr/>
          <p:nvPr/>
        </p:nvCxnSpPr>
        <p:spPr>
          <a:xfrm>
            <a:off x="3473448" y="3395739"/>
            <a:ext cx="5727032" cy="0"/>
          </a:xfrm>
          <a:prstGeom prst="line">
            <a:avLst/>
          </a:prstGeom>
          <a:ln w="38100"/>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0609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841249" y="365760"/>
            <a:ext cx="9912072" cy="1188404"/>
          </a:xfrm>
        </p:spPr>
        <p:txBody>
          <a:bodyPr>
            <a:normAutofit/>
          </a:bodyPr>
          <a:lstStyle/>
          <a:p>
            <a:r>
              <a:rPr lang="en-US" sz="7200" dirty="0"/>
              <a:t>Getting to 90%</a:t>
            </a:r>
          </a:p>
        </p:txBody>
      </p:sp>
      <p:sp>
        <p:nvSpPr>
          <p:cNvPr id="19" name="Freeform: Shape 18">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Text&#10;&#10;Description automatically generated">
            <a:extLst>
              <a:ext uri="{FF2B5EF4-FFF2-40B4-BE49-F238E27FC236}">
                <a16:creationId xmlns:a16="http://schemas.microsoft.com/office/drawing/2014/main" id="{391BF1CA-AF95-47C6-94C6-FD7CFCFCEB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2232" y="3160839"/>
            <a:ext cx="6586170" cy="2542802"/>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35E9D36D-1131-45D4-94A2-9DB17253202B}"/>
              </a:ext>
            </a:extLst>
          </p:cNvPr>
          <p:cNvSpPr txBox="1"/>
          <p:nvPr/>
        </p:nvSpPr>
        <p:spPr>
          <a:xfrm>
            <a:off x="406529" y="4055818"/>
            <a:ext cx="4609174" cy="1647823"/>
          </a:xfrm>
          <a:prstGeom prst="rect">
            <a:avLst/>
          </a:prstGeom>
          <a:noFill/>
        </p:spPr>
        <p:txBody>
          <a:bodyPr wrap="square">
            <a:spAutoFit/>
          </a:bodyPr>
          <a:lstStyle/>
          <a:p>
            <a:pPr marL="0" marR="0" algn="ctr">
              <a:lnSpc>
                <a:spcPct val="130000"/>
              </a:lnSpc>
              <a:spcBef>
                <a:spcPts val="0"/>
              </a:spcBef>
              <a:spcAft>
                <a:spcPts val="600"/>
              </a:spcAft>
            </a:pPr>
            <a:r>
              <a:rPr lang="en-US" sz="2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Theo Gilbert-Jamison</a:t>
            </a:r>
          </a:p>
          <a:p>
            <a:pPr marL="0" marR="0" algn="ctr">
              <a:lnSpc>
                <a:spcPct val="130000"/>
              </a:lnSpc>
              <a:spcBef>
                <a:spcPts val="0"/>
              </a:spcBef>
              <a:spcAft>
                <a:spcPts val="600"/>
              </a:spcAft>
            </a:pPr>
            <a:r>
              <a:rPr lang="en-US" sz="2400" dirty="0">
                <a:solidFill>
                  <a:schemeClr val="bg1"/>
                </a:solidFill>
                <a:latin typeface="Calibri" panose="020F0502020204030204" pitchFamily="34" charset="0"/>
                <a:ea typeface="Calibri" panose="020F0502020204030204" pitchFamily="34" charset="0"/>
              </a:rPr>
              <a:t>Email: </a:t>
            </a:r>
            <a:r>
              <a:rPr lang="en-US" sz="2400" u="sng" dirty="0">
                <a:solidFill>
                  <a:schemeClr val="bg1"/>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tjamison@psbydesign.com</a:t>
            </a:r>
            <a:r>
              <a:rPr lang="en-US" sz="2400" dirty="0">
                <a:solidFill>
                  <a:schemeClr val="bg1"/>
                </a:solidFill>
                <a:effectLst/>
                <a:latin typeface="Calibri" panose="020F0502020204030204" pitchFamily="34" charset="0"/>
                <a:ea typeface="Calibri" panose="020F0502020204030204" pitchFamily="34" charset="0"/>
              </a:rPr>
              <a:t>   </a:t>
            </a:r>
          </a:p>
          <a:p>
            <a:pPr marL="0" marR="0" algn="ctr">
              <a:lnSpc>
                <a:spcPct val="130000"/>
              </a:lnSpc>
              <a:spcBef>
                <a:spcPts val="0"/>
              </a:spcBef>
              <a:spcAft>
                <a:spcPts val="600"/>
              </a:spcAft>
            </a:pPr>
            <a:r>
              <a:rPr lang="en-US" sz="2400" dirty="0">
                <a:solidFill>
                  <a:schemeClr val="bg1"/>
                </a:solidFill>
                <a:effectLst/>
                <a:latin typeface="Calibri" panose="020F0502020204030204" pitchFamily="34" charset="0"/>
                <a:ea typeface="Calibri" panose="020F0502020204030204" pitchFamily="34" charset="0"/>
              </a:rPr>
              <a:t>Website: </a:t>
            </a:r>
            <a:r>
              <a:rPr lang="en-US" sz="2400" u="sng" dirty="0">
                <a:solidFill>
                  <a:schemeClr val="bg1"/>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www.psbydesign.com</a:t>
            </a:r>
            <a:r>
              <a:rPr lang="en-US" sz="2400" dirty="0">
                <a:solidFill>
                  <a:schemeClr val="bg1"/>
                </a:solidFill>
                <a:effectLst/>
                <a:latin typeface="Calibri" panose="020F0502020204030204" pitchFamily="34" charset="0"/>
                <a:ea typeface="Calibri" panose="020F0502020204030204" pitchFamily="34" charset="0"/>
              </a:rPr>
              <a:t> </a:t>
            </a:r>
            <a:endParaRPr lang="en-US" sz="2400" dirty="0"/>
          </a:p>
        </p:txBody>
      </p:sp>
      <p:sp>
        <p:nvSpPr>
          <p:cNvPr id="9" name="TextBox 8">
            <a:extLst>
              <a:ext uri="{FF2B5EF4-FFF2-40B4-BE49-F238E27FC236}">
                <a16:creationId xmlns:a16="http://schemas.microsoft.com/office/drawing/2014/main" id="{3B7EFB54-AF49-45D6-BA17-FC574C13C9AE}"/>
              </a:ext>
            </a:extLst>
          </p:cNvPr>
          <p:cNvSpPr txBox="1"/>
          <p:nvPr/>
        </p:nvSpPr>
        <p:spPr>
          <a:xfrm>
            <a:off x="428047" y="1882316"/>
            <a:ext cx="9735286" cy="1628138"/>
          </a:xfrm>
          <a:prstGeom prst="rect">
            <a:avLst/>
          </a:prstGeom>
          <a:noFill/>
        </p:spPr>
        <p:txBody>
          <a:bodyPr wrap="square">
            <a:spAutoFit/>
          </a:bodyPr>
          <a:lstStyle/>
          <a:p>
            <a:pPr marL="0" marR="0">
              <a:lnSpc>
                <a:spcPct val="130000"/>
              </a:lnSpc>
              <a:spcBef>
                <a:spcPts val="0"/>
              </a:spcBef>
              <a:spcAft>
                <a:spcPts val="0"/>
              </a:spcAft>
            </a:pPr>
            <a:r>
              <a:rPr lang="en-US" sz="4000" dirty="0">
                <a:solidFill>
                  <a:schemeClr val="bg1"/>
                </a:solidFill>
                <a:effectLst/>
                <a:latin typeface="Calibri" panose="020F0502020204030204" pitchFamily="34" charset="0"/>
                <a:ea typeface="Calibri" panose="020F0502020204030204" pitchFamily="34" charset="0"/>
              </a:rPr>
              <a:t>The </a:t>
            </a:r>
            <a:r>
              <a:rPr lang="en-US" sz="4000" dirty="0">
                <a:solidFill>
                  <a:schemeClr val="bg1"/>
                </a:solidFill>
                <a:latin typeface="Calibri" panose="020F0502020204030204" pitchFamily="34" charset="0"/>
                <a:ea typeface="Calibri" panose="020F0502020204030204" pitchFamily="34" charset="0"/>
              </a:rPr>
              <a:t>next step is to talk and explore if this might be a fit for you.</a:t>
            </a:r>
          </a:p>
        </p:txBody>
      </p:sp>
      <p:cxnSp>
        <p:nvCxnSpPr>
          <p:cNvPr id="10" name="Straight Connector 9">
            <a:extLst>
              <a:ext uri="{FF2B5EF4-FFF2-40B4-BE49-F238E27FC236}">
                <a16:creationId xmlns:a16="http://schemas.microsoft.com/office/drawing/2014/main" id="{5BDC4DA6-2731-4713-B0B4-EE1D06B2CACC}"/>
              </a:ext>
            </a:extLst>
          </p:cNvPr>
          <p:cNvCxnSpPr/>
          <p:nvPr/>
        </p:nvCxnSpPr>
        <p:spPr>
          <a:xfrm>
            <a:off x="973478" y="3844918"/>
            <a:ext cx="3657600" cy="0"/>
          </a:xfrm>
          <a:prstGeom prst="line">
            <a:avLst/>
          </a:prstGeom>
          <a:ln w="57150">
            <a:solidFill>
              <a:schemeClr val="accent4">
                <a:lumMod val="60000"/>
                <a:lumOff val="40000"/>
              </a:schemeClr>
            </a:solidFill>
          </a:ln>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4799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1653363" y="365760"/>
            <a:ext cx="9367203" cy="1188720"/>
          </a:xfrm>
        </p:spPr>
        <p:txBody>
          <a:bodyPr>
            <a:normAutofit/>
          </a:bodyPr>
          <a:lstStyle/>
          <a:p>
            <a:r>
              <a:rPr lang="en-US" sz="7200" dirty="0"/>
              <a:t>Getting to 90%</a:t>
            </a:r>
          </a:p>
        </p:txBody>
      </p:sp>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28B2C5B-BA0C-4C2F-B1D9-B21267FB79C1}"/>
              </a:ext>
            </a:extLst>
          </p:cNvPr>
          <p:cNvSpPr>
            <a:spLocks noGrp="1"/>
          </p:cNvSpPr>
          <p:nvPr>
            <p:ph idx="1"/>
          </p:nvPr>
        </p:nvSpPr>
        <p:spPr>
          <a:xfrm>
            <a:off x="1079164" y="2499569"/>
            <a:ext cx="10515600" cy="3364972"/>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Have you achieved 90% in the past,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but have been unable to </a:t>
            </a:r>
            <a:r>
              <a:rPr kumimoji="0" lang="en-US" sz="5400" b="1" i="0" u="sng"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sustain</a:t>
            </a:r>
            <a:r>
              <a:rPr kumimoji="0" lang="en-US" sz="54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mn-cs"/>
              </a:rPr>
              <a:t>it over the long-term?</a:t>
            </a:r>
          </a:p>
        </p:txBody>
      </p:sp>
    </p:spTree>
    <p:extLst>
      <p:ext uri="{BB962C8B-B14F-4D97-AF65-F5344CB8AC3E}">
        <p14:creationId xmlns:p14="http://schemas.microsoft.com/office/powerpoint/2010/main" val="17927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1653363" y="365760"/>
            <a:ext cx="9367203" cy="1188720"/>
          </a:xfrm>
        </p:spPr>
        <p:txBody>
          <a:bodyPr>
            <a:normAutofit/>
          </a:bodyPr>
          <a:lstStyle/>
          <a:p>
            <a:r>
              <a:rPr lang="en-US" sz="7200" dirty="0"/>
              <a:t>Getting to 90%</a:t>
            </a:r>
          </a:p>
        </p:txBody>
      </p:sp>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DD3C660-EEC7-48EE-AB1C-E9EA5CE9CB5E}"/>
              </a:ext>
            </a:extLst>
          </p:cNvPr>
          <p:cNvSpPr txBox="1"/>
          <p:nvPr/>
        </p:nvSpPr>
        <p:spPr>
          <a:xfrm>
            <a:off x="1055973" y="2740130"/>
            <a:ext cx="10561981" cy="3046988"/>
          </a:xfrm>
          <a:prstGeom prst="rect">
            <a:avLst/>
          </a:prstGeom>
          <a:solidFill>
            <a:schemeClr val="tx1">
              <a:lumMod val="75000"/>
              <a:lumOff val="25000"/>
            </a:schemeClr>
          </a:solidFill>
          <a:ln w="57150">
            <a:noFill/>
          </a:ln>
          <a:effectLst>
            <a:glow rad="228600">
              <a:schemeClr val="accent3">
                <a:satMod val="175000"/>
                <a:alpha val="40000"/>
              </a:schemeClr>
            </a:glow>
          </a:effectLst>
        </p:spPr>
        <p:txBody>
          <a:bodyPr wrap="square">
            <a:spAutoFit/>
          </a:bodyPr>
          <a:lstStyle/>
          <a:p>
            <a:pPr lvl="0" algn="ctr"/>
            <a:r>
              <a:rPr lang="en-US" sz="4800" dirty="0">
                <a:solidFill>
                  <a:prstClr val="white"/>
                </a:solidFill>
                <a:latin typeface="Calibri" panose="020F0502020204030204" pitchFamily="34" charset="0"/>
                <a:ea typeface="Calibri" panose="020F0502020204030204" pitchFamily="34" charset="0"/>
              </a:rPr>
              <a:t>Are you experiencing continual pressures from </a:t>
            </a:r>
            <a:r>
              <a:rPr lang="en-US" sz="4800" b="1" dirty="0">
                <a:solidFill>
                  <a:prstClr val="white"/>
                </a:solidFill>
                <a:latin typeface="Calibri" panose="020F0502020204030204" pitchFamily="34" charset="0"/>
                <a:ea typeface="Calibri" panose="020F0502020204030204" pitchFamily="34" charset="0"/>
              </a:rPr>
              <a:t>board members</a:t>
            </a:r>
            <a:r>
              <a:rPr lang="en-US" sz="4800" dirty="0">
                <a:solidFill>
                  <a:prstClr val="white"/>
                </a:solidFill>
                <a:latin typeface="Calibri" panose="020F0502020204030204" pitchFamily="34" charset="0"/>
                <a:ea typeface="Calibri" panose="020F0502020204030204" pitchFamily="34" charset="0"/>
              </a:rPr>
              <a:t>,</a:t>
            </a:r>
            <a:r>
              <a:rPr lang="en-US" sz="4800" b="1" dirty="0">
                <a:solidFill>
                  <a:prstClr val="white"/>
                </a:solidFill>
                <a:latin typeface="Calibri" panose="020F0502020204030204" pitchFamily="34" charset="0"/>
                <a:ea typeface="Calibri" panose="020F0502020204030204" pitchFamily="34" charset="0"/>
              </a:rPr>
              <a:t> senior executives</a:t>
            </a:r>
            <a:r>
              <a:rPr lang="en-US" sz="4800" dirty="0">
                <a:solidFill>
                  <a:prstClr val="white"/>
                </a:solidFill>
                <a:latin typeface="Calibri" panose="020F0502020204030204" pitchFamily="34" charset="0"/>
                <a:ea typeface="Calibri" panose="020F0502020204030204" pitchFamily="34" charset="0"/>
              </a:rPr>
              <a:t>,</a:t>
            </a:r>
            <a:r>
              <a:rPr lang="en-US" sz="4800" b="1" dirty="0">
                <a:solidFill>
                  <a:prstClr val="white"/>
                </a:solidFill>
                <a:latin typeface="Calibri" panose="020F0502020204030204" pitchFamily="34" charset="0"/>
                <a:ea typeface="Calibri" panose="020F0502020204030204" pitchFamily="34" charset="0"/>
              </a:rPr>
              <a:t> </a:t>
            </a:r>
            <a:r>
              <a:rPr lang="en-US" sz="4800" dirty="0">
                <a:solidFill>
                  <a:prstClr val="white"/>
                </a:solidFill>
                <a:latin typeface="Calibri" panose="020F0502020204030204" pitchFamily="34" charset="0"/>
                <a:ea typeface="Calibri" panose="020F0502020204030204" pitchFamily="34" charset="0"/>
              </a:rPr>
              <a:t>or </a:t>
            </a:r>
            <a:r>
              <a:rPr lang="en-US" sz="4800" b="1" dirty="0">
                <a:solidFill>
                  <a:prstClr val="white"/>
                </a:solidFill>
                <a:latin typeface="Calibri" panose="020F0502020204030204" pitchFamily="34" charset="0"/>
                <a:ea typeface="Calibri" panose="020F0502020204030204" pitchFamily="34" charset="0"/>
              </a:rPr>
              <a:t>company owners</a:t>
            </a:r>
            <a:r>
              <a:rPr lang="en-US" sz="4800" dirty="0">
                <a:solidFill>
                  <a:prstClr val="white"/>
                </a:solidFill>
                <a:latin typeface="Calibri" panose="020F0502020204030204" pitchFamily="34" charset="0"/>
                <a:ea typeface="Calibri" panose="020F0502020204030204" pitchFamily="34" charset="0"/>
              </a:rPr>
              <a:t> to provide higher levels of customer service?</a:t>
            </a:r>
          </a:p>
        </p:txBody>
      </p:sp>
    </p:spTree>
    <p:extLst>
      <p:ext uri="{BB962C8B-B14F-4D97-AF65-F5344CB8AC3E}">
        <p14:creationId xmlns:p14="http://schemas.microsoft.com/office/powerpoint/2010/main" val="32406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1653363" y="365760"/>
            <a:ext cx="9367203" cy="1188720"/>
          </a:xfrm>
        </p:spPr>
        <p:txBody>
          <a:bodyPr>
            <a:normAutofit/>
          </a:bodyPr>
          <a:lstStyle/>
          <a:p>
            <a:r>
              <a:rPr lang="en-US" sz="7200" dirty="0"/>
              <a:t>Getting to 90%</a:t>
            </a:r>
          </a:p>
        </p:txBody>
      </p:sp>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28B2C5B-BA0C-4C2F-B1D9-B21267FB79C1}"/>
              </a:ext>
            </a:extLst>
          </p:cNvPr>
          <p:cNvSpPr>
            <a:spLocks noGrp="1"/>
          </p:cNvSpPr>
          <p:nvPr>
            <p:ph idx="1"/>
          </p:nvPr>
        </p:nvSpPr>
        <p:spPr>
          <a:xfrm>
            <a:off x="1149361" y="1868670"/>
            <a:ext cx="10515600" cy="1115400"/>
          </a:xfrm>
        </p:spPr>
        <p:txBody>
          <a:bodyPr>
            <a:normAutofit/>
          </a:bodyPr>
          <a:lstStyle/>
          <a:p>
            <a:pPr marL="0" indent="0" algn="ctr">
              <a:lnSpc>
                <a:spcPct val="100000"/>
              </a:lnSpc>
              <a:spcBef>
                <a:spcPts val="0"/>
              </a:spcBef>
              <a:buNone/>
            </a:pPr>
            <a:r>
              <a:rPr lang="en-US" sz="6600" dirty="0">
                <a:effectLst>
                  <a:outerShdw blurRad="38100" dist="38100" dir="2700000" algn="tl">
                    <a:srgbClr val="000000">
                      <a:alpha val="43137"/>
                    </a:srgbClr>
                  </a:outerShdw>
                </a:effectLst>
              </a:rPr>
              <a:t>You are not alone!</a:t>
            </a:r>
          </a:p>
        </p:txBody>
      </p:sp>
      <p:pic>
        <p:nvPicPr>
          <p:cNvPr id="7" name="Picture 6">
            <a:extLst>
              <a:ext uri="{FF2B5EF4-FFF2-40B4-BE49-F238E27FC236}">
                <a16:creationId xmlns:a16="http://schemas.microsoft.com/office/drawing/2014/main" id="{9CBD7165-3638-45A7-99CE-D0E2BDA55E49}"/>
              </a:ext>
            </a:extLst>
          </p:cNvPr>
          <p:cNvPicPr>
            <a:picLocks noChangeAspect="1"/>
          </p:cNvPicPr>
          <p:nvPr/>
        </p:nvPicPr>
        <p:blipFill>
          <a:blip r:embed="rId3"/>
          <a:stretch>
            <a:fillRect/>
          </a:stretch>
        </p:blipFill>
        <p:spPr>
          <a:xfrm>
            <a:off x="1421188" y="2984070"/>
            <a:ext cx="9831552" cy="3485285"/>
          </a:xfrm>
          <a:prstGeom prst="rect">
            <a:avLst/>
          </a:prstGeom>
        </p:spPr>
      </p:pic>
    </p:spTree>
    <p:extLst>
      <p:ext uri="{BB962C8B-B14F-4D97-AF65-F5344CB8AC3E}">
        <p14:creationId xmlns:p14="http://schemas.microsoft.com/office/powerpoint/2010/main" val="345247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4E79412B-7647-428E-9698-88CC6EBC82FA}"/>
              </a:ext>
            </a:extLst>
          </p:cNvPr>
          <p:cNvSpPr>
            <a:spLocks noGrp="1"/>
          </p:cNvSpPr>
          <p:nvPr>
            <p:ph idx="1"/>
          </p:nvPr>
        </p:nvSpPr>
        <p:spPr>
          <a:xfrm>
            <a:off x="485070" y="80381"/>
            <a:ext cx="10515600" cy="1430922"/>
          </a:xfrm>
        </p:spPr>
        <p:txBody>
          <a:bodyPr>
            <a:noAutofit/>
          </a:bodyPr>
          <a:lstStyle/>
          <a:p>
            <a:pPr marL="0" marR="0" indent="0">
              <a:lnSpc>
                <a:spcPct val="100000"/>
              </a:lnSpc>
              <a:spcBef>
                <a:spcPts val="0"/>
              </a:spcBef>
              <a:spcAft>
                <a:spcPts val="0"/>
              </a:spcAft>
              <a:buNone/>
            </a:pPr>
            <a:r>
              <a:rPr lang="en-US" sz="4800" dirty="0">
                <a:solidFill>
                  <a:schemeClr val="tx1">
                    <a:lumMod val="95000"/>
                    <a:lumOff val="5000"/>
                  </a:schemeClr>
                </a:solidFill>
                <a:effectLst/>
                <a:latin typeface="Calibri" panose="020F0502020204030204" pitchFamily="34" charset="0"/>
                <a:ea typeface="Calibri" panose="020F0502020204030204" pitchFamily="34" charset="0"/>
              </a:rPr>
              <a:t>What would it take to overcome all of these pressures?</a:t>
            </a:r>
            <a:endParaRPr lang="en-US" sz="4800" dirty="0"/>
          </a:p>
        </p:txBody>
      </p:sp>
      <p:sp>
        <p:nvSpPr>
          <p:cNvPr id="10" name="TextBox 9">
            <a:extLst>
              <a:ext uri="{FF2B5EF4-FFF2-40B4-BE49-F238E27FC236}">
                <a16:creationId xmlns:a16="http://schemas.microsoft.com/office/drawing/2014/main" id="{01873206-B200-456C-B19A-506C91D5C816}"/>
              </a:ext>
            </a:extLst>
          </p:cNvPr>
          <p:cNvSpPr txBox="1"/>
          <p:nvPr/>
        </p:nvSpPr>
        <p:spPr>
          <a:xfrm>
            <a:off x="1082744" y="2211588"/>
            <a:ext cx="8587831" cy="4401205"/>
          </a:xfrm>
          <a:prstGeom prst="rect">
            <a:avLst/>
          </a:prstGeom>
          <a:noFill/>
        </p:spPr>
        <p:txBody>
          <a:bodyPr wrap="square">
            <a:spAutoFit/>
          </a:bodyPr>
          <a:lstStyle/>
          <a:p>
            <a:pPr marL="365760" marR="0" lvl="0" indent="-457200">
              <a:spcBef>
                <a:spcPts val="1200"/>
              </a:spcBef>
              <a:spcAft>
                <a:spcPts val="1800"/>
              </a:spcAft>
              <a:buFont typeface="+mj-lt"/>
              <a:buAutoNum type="arabicPeriod"/>
            </a:pPr>
            <a:r>
              <a:rPr lang="en-US" sz="3600" dirty="0">
                <a:solidFill>
                  <a:schemeClr val="bg1"/>
                </a:solidFill>
                <a:effectLst/>
                <a:latin typeface="Calibri" panose="020F0502020204030204" pitchFamily="34" charset="0"/>
                <a:ea typeface="Calibri" panose="020F0502020204030204" pitchFamily="34" charset="0"/>
              </a:rPr>
              <a:t>Knowing where </a:t>
            </a:r>
            <a:r>
              <a:rPr lang="en-US" sz="3600" b="1" dirty="0">
                <a:solidFill>
                  <a:schemeClr val="bg1"/>
                </a:solidFill>
                <a:latin typeface="Calibri" panose="020F0502020204030204" pitchFamily="34" charset="0"/>
                <a:ea typeface="Calibri" panose="020F0502020204030204" pitchFamily="34" charset="0"/>
              </a:rPr>
              <a:t>G</a:t>
            </a:r>
            <a:r>
              <a:rPr lang="en-US" sz="3600" b="1" dirty="0">
                <a:solidFill>
                  <a:schemeClr val="bg1"/>
                </a:solidFill>
                <a:effectLst/>
                <a:latin typeface="Calibri" panose="020F0502020204030204" pitchFamily="34" charset="0"/>
                <a:ea typeface="Calibri" panose="020F0502020204030204" pitchFamily="34" charset="0"/>
              </a:rPr>
              <a:t>aps</a:t>
            </a:r>
            <a:r>
              <a:rPr lang="en-US" sz="3600" dirty="0">
                <a:solidFill>
                  <a:schemeClr val="bg1"/>
                </a:solidFill>
                <a:effectLst/>
                <a:latin typeface="Calibri" panose="020F0502020204030204" pitchFamily="34" charset="0"/>
                <a:ea typeface="Calibri" panose="020F0502020204030204" pitchFamily="34" charset="0"/>
              </a:rPr>
              <a:t> exist</a:t>
            </a:r>
            <a:endParaRPr lang="en-US" sz="3600" dirty="0">
              <a:solidFill>
                <a:schemeClr val="bg1"/>
              </a:solidFill>
              <a:effectLst/>
              <a:latin typeface="Open Sans"/>
              <a:ea typeface="Calibri" panose="020F0502020204030204" pitchFamily="34" charset="0"/>
            </a:endParaRPr>
          </a:p>
          <a:p>
            <a:pPr marL="365760" marR="0" lvl="0" indent="-457200">
              <a:spcBef>
                <a:spcPts val="1200"/>
              </a:spcBef>
              <a:spcAft>
                <a:spcPts val="1800"/>
              </a:spcAft>
              <a:buFont typeface="+mj-lt"/>
              <a:buAutoNum type="arabicPeriod"/>
            </a:pPr>
            <a:r>
              <a:rPr lang="en-US" sz="3600" dirty="0">
                <a:solidFill>
                  <a:schemeClr val="bg1"/>
                </a:solidFill>
                <a:effectLst/>
                <a:latin typeface="Calibri" panose="020F0502020204030204" pitchFamily="34" charset="0"/>
                <a:ea typeface="Calibri" panose="020F0502020204030204" pitchFamily="34" charset="0"/>
              </a:rPr>
              <a:t>Having a solid </a:t>
            </a:r>
            <a:r>
              <a:rPr lang="en-US" sz="3600" b="1" dirty="0">
                <a:solidFill>
                  <a:schemeClr val="bg1"/>
                </a:solidFill>
                <a:latin typeface="Calibri" panose="020F0502020204030204" pitchFamily="34" charset="0"/>
                <a:ea typeface="Calibri" panose="020F0502020204030204" pitchFamily="34" charset="0"/>
              </a:rPr>
              <a:t>A</a:t>
            </a:r>
            <a:r>
              <a:rPr lang="en-US" sz="3600" b="1" dirty="0">
                <a:solidFill>
                  <a:schemeClr val="bg1"/>
                </a:solidFill>
                <a:effectLst/>
                <a:latin typeface="Calibri" panose="020F0502020204030204" pitchFamily="34" charset="0"/>
                <a:ea typeface="Calibri" panose="020F0502020204030204" pitchFamily="34" charset="0"/>
              </a:rPr>
              <a:t>ction </a:t>
            </a:r>
            <a:r>
              <a:rPr lang="en-US" sz="3600" b="1" dirty="0">
                <a:solidFill>
                  <a:schemeClr val="bg1"/>
                </a:solidFill>
                <a:latin typeface="Calibri" panose="020F0502020204030204" pitchFamily="34" charset="0"/>
                <a:ea typeface="Calibri" panose="020F0502020204030204" pitchFamily="34" charset="0"/>
              </a:rPr>
              <a:t>P</a:t>
            </a:r>
            <a:r>
              <a:rPr lang="en-US" sz="3600" b="1" dirty="0">
                <a:solidFill>
                  <a:schemeClr val="bg1"/>
                </a:solidFill>
                <a:effectLst/>
                <a:latin typeface="Calibri" panose="020F0502020204030204" pitchFamily="34" charset="0"/>
                <a:ea typeface="Calibri" panose="020F0502020204030204" pitchFamily="34" charset="0"/>
              </a:rPr>
              <a:t>lan</a:t>
            </a:r>
            <a:endParaRPr lang="en-US" sz="3600" b="1" dirty="0">
              <a:solidFill>
                <a:schemeClr val="bg1"/>
              </a:solidFill>
              <a:effectLst/>
              <a:latin typeface="Open Sans"/>
              <a:ea typeface="Calibri" panose="020F0502020204030204" pitchFamily="34" charset="0"/>
            </a:endParaRPr>
          </a:p>
          <a:p>
            <a:pPr marL="365760" marR="0" lvl="0" indent="-457200">
              <a:spcBef>
                <a:spcPts val="1200"/>
              </a:spcBef>
              <a:spcAft>
                <a:spcPts val="1800"/>
              </a:spcAft>
              <a:buFont typeface="+mj-lt"/>
              <a:buAutoNum type="arabicPeriod"/>
            </a:pPr>
            <a:r>
              <a:rPr lang="en-US" sz="3600" dirty="0">
                <a:solidFill>
                  <a:schemeClr val="bg1"/>
                </a:solidFill>
                <a:effectLst/>
                <a:latin typeface="Calibri" panose="020F0502020204030204" pitchFamily="34" charset="0"/>
                <a:ea typeface="Calibri" panose="020F0502020204030204" pitchFamily="34" charset="0"/>
              </a:rPr>
              <a:t>Systems</a:t>
            </a:r>
            <a:r>
              <a:rPr lang="en-US" sz="3600" b="1" dirty="0">
                <a:solidFill>
                  <a:schemeClr val="bg1"/>
                </a:solidFill>
                <a:effectLst/>
                <a:latin typeface="Calibri" panose="020F0502020204030204" pitchFamily="34" charset="0"/>
                <a:ea typeface="Calibri" panose="020F0502020204030204" pitchFamily="34" charset="0"/>
              </a:rPr>
              <a:t> </a:t>
            </a:r>
            <a:r>
              <a:rPr lang="en-US" sz="3600" dirty="0">
                <a:solidFill>
                  <a:schemeClr val="bg1"/>
                </a:solidFill>
                <a:effectLst/>
                <a:latin typeface="Calibri" panose="020F0502020204030204" pitchFamily="34" charset="0"/>
                <a:ea typeface="Calibri" panose="020F0502020204030204" pitchFamily="34" charset="0"/>
              </a:rPr>
              <a:t>and</a:t>
            </a:r>
            <a:r>
              <a:rPr lang="en-US" sz="3600" b="1" dirty="0">
                <a:solidFill>
                  <a:schemeClr val="bg1"/>
                </a:solidFill>
                <a:effectLst/>
                <a:latin typeface="Calibri" panose="020F0502020204030204" pitchFamily="34" charset="0"/>
                <a:ea typeface="Calibri" panose="020F0502020204030204" pitchFamily="34" charset="0"/>
              </a:rPr>
              <a:t> Processes</a:t>
            </a:r>
            <a:endParaRPr lang="en-US" sz="3600" b="1" dirty="0">
              <a:solidFill>
                <a:schemeClr val="bg1"/>
              </a:solidFill>
              <a:effectLst/>
              <a:latin typeface="Open Sans"/>
              <a:ea typeface="Calibri" panose="020F0502020204030204" pitchFamily="34" charset="0"/>
            </a:endParaRPr>
          </a:p>
          <a:p>
            <a:pPr marL="365760" marR="0" lvl="0" indent="-457200">
              <a:spcBef>
                <a:spcPts val="1200"/>
              </a:spcBef>
              <a:spcAft>
                <a:spcPts val="1800"/>
              </a:spcAft>
              <a:buFont typeface="+mj-lt"/>
              <a:buAutoNum type="arabicPeriod"/>
            </a:pPr>
            <a:r>
              <a:rPr lang="en-US" sz="3600" dirty="0">
                <a:solidFill>
                  <a:schemeClr val="bg1"/>
                </a:solidFill>
                <a:effectLst/>
                <a:latin typeface="Calibri" panose="020F0502020204030204" pitchFamily="34" charset="0"/>
                <a:ea typeface="Calibri" panose="020F0502020204030204" pitchFamily="34" charset="0"/>
              </a:rPr>
              <a:t>Alignment, Support, and</a:t>
            </a:r>
            <a:r>
              <a:rPr lang="en-US" sz="3600" b="1" dirty="0">
                <a:solidFill>
                  <a:schemeClr val="bg1"/>
                </a:solidFill>
                <a:effectLst/>
                <a:latin typeface="Calibri" panose="020F0502020204030204" pitchFamily="34" charset="0"/>
                <a:ea typeface="Calibri" panose="020F0502020204030204" pitchFamily="34" charset="0"/>
              </a:rPr>
              <a:t> </a:t>
            </a:r>
            <a:r>
              <a:rPr lang="en-US" sz="3600" b="1" dirty="0">
                <a:solidFill>
                  <a:schemeClr val="bg1"/>
                </a:solidFill>
                <a:latin typeface="Calibri" panose="020F0502020204030204" pitchFamily="34" charset="0"/>
                <a:ea typeface="Calibri" panose="020F0502020204030204" pitchFamily="34" charset="0"/>
              </a:rPr>
              <a:t>B</a:t>
            </a:r>
            <a:r>
              <a:rPr lang="en-US" sz="3600" b="1" dirty="0">
                <a:solidFill>
                  <a:schemeClr val="bg1"/>
                </a:solidFill>
                <a:effectLst/>
                <a:latin typeface="Calibri" panose="020F0502020204030204" pitchFamily="34" charset="0"/>
                <a:ea typeface="Calibri" panose="020F0502020204030204" pitchFamily="34" charset="0"/>
              </a:rPr>
              <a:t>uy-in </a:t>
            </a:r>
            <a:endParaRPr lang="en-US" sz="3600" b="1" dirty="0">
              <a:solidFill>
                <a:schemeClr val="bg1"/>
              </a:solidFill>
              <a:effectLst/>
              <a:latin typeface="Open Sans"/>
              <a:ea typeface="Calibri" panose="020F0502020204030204" pitchFamily="34" charset="0"/>
            </a:endParaRPr>
          </a:p>
          <a:p>
            <a:pPr marL="365760" marR="0" lvl="0" indent="-457200">
              <a:spcBef>
                <a:spcPts val="1200"/>
              </a:spcBef>
              <a:spcAft>
                <a:spcPts val="1800"/>
              </a:spcAft>
              <a:buFont typeface="+mj-lt"/>
              <a:buAutoNum type="arabicPeriod"/>
            </a:pPr>
            <a:r>
              <a:rPr lang="en-US" sz="3600" b="1" dirty="0">
                <a:solidFill>
                  <a:schemeClr val="bg1"/>
                </a:solidFill>
                <a:effectLst/>
                <a:latin typeface="Calibri" panose="020F0502020204030204" pitchFamily="34" charset="0"/>
                <a:ea typeface="Calibri" panose="020F0502020204030204" pitchFamily="34" charset="0"/>
              </a:rPr>
              <a:t>Accountability</a:t>
            </a:r>
            <a:endParaRPr lang="en-US" sz="2800" b="1" dirty="0">
              <a:solidFill>
                <a:schemeClr val="bg1"/>
              </a:solidFill>
              <a:effectLst/>
              <a:latin typeface="Open Sans"/>
              <a:ea typeface="Calibri" panose="020F0502020204030204" pitchFamily="34" charset="0"/>
            </a:endParaRPr>
          </a:p>
        </p:txBody>
      </p:sp>
    </p:spTree>
    <p:extLst>
      <p:ext uri="{BB962C8B-B14F-4D97-AF65-F5344CB8AC3E}">
        <p14:creationId xmlns:p14="http://schemas.microsoft.com/office/powerpoint/2010/main" val="13711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fade">
                                      <p:cBhvr>
                                        <p:cTn id="35" dur="1000"/>
                                        <p:tgtEl>
                                          <p:spTgt spid="10">
                                            <p:txEl>
                                              <p:pRg st="4" end="4"/>
                                            </p:txEl>
                                          </p:spTgt>
                                        </p:tgtEl>
                                      </p:cBhvr>
                                    </p:animEffect>
                                    <p:anim calcmode="lin" valueType="num">
                                      <p:cBhvr>
                                        <p:cTn id="36"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841249" y="365760"/>
            <a:ext cx="9912072" cy="1188404"/>
          </a:xfrm>
        </p:spPr>
        <p:txBody>
          <a:bodyPr>
            <a:normAutofit/>
          </a:bodyPr>
          <a:lstStyle/>
          <a:p>
            <a:r>
              <a:rPr lang="en-US" sz="7200" dirty="0"/>
              <a:t>Results</a:t>
            </a:r>
          </a:p>
        </p:txBody>
      </p:sp>
      <p:sp>
        <p:nvSpPr>
          <p:cNvPr id="19" name="Freeform: Shape 18">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1E36B101-1D14-4EBB-9129-AC5285D4BCCB}"/>
              </a:ext>
            </a:extLst>
          </p:cNvPr>
          <p:cNvSpPr txBox="1"/>
          <p:nvPr/>
        </p:nvSpPr>
        <p:spPr>
          <a:xfrm>
            <a:off x="408112" y="2071129"/>
            <a:ext cx="8587831" cy="3785652"/>
          </a:xfrm>
          <a:prstGeom prst="rect">
            <a:avLst/>
          </a:prstGeom>
          <a:noFill/>
        </p:spPr>
        <p:txBody>
          <a:bodyPr wrap="square">
            <a:spAutoFit/>
          </a:bodyPr>
          <a:lstStyle/>
          <a:p>
            <a:pPr marL="342900" marR="0" lvl="0" indent="-342900">
              <a:spcBef>
                <a:spcPts val="1200"/>
              </a:spcBef>
              <a:spcAft>
                <a:spcPts val="1200"/>
              </a:spcAft>
              <a:buSzPct val="90000"/>
              <a:buFont typeface="Symbol" panose="05050102010706020507" pitchFamily="18" charset="2"/>
              <a:buChar char=""/>
            </a:pPr>
            <a:r>
              <a:rPr lang="en-US" sz="3600" dirty="0">
                <a:solidFill>
                  <a:schemeClr val="bg1"/>
                </a:solidFill>
                <a:latin typeface="Calibri" panose="020F0502020204030204" pitchFamily="34" charset="0"/>
                <a:ea typeface="Calibri" panose="020F0502020204030204" pitchFamily="34" charset="0"/>
              </a:rPr>
              <a:t>Fully </a:t>
            </a:r>
            <a:r>
              <a:rPr lang="en-US" sz="3600" b="1" dirty="0">
                <a:solidFill>
                  <a:schemeClr val="bg1"/>
                </a:solidFill>
                <a:latin typeface="Calibri" panose="020F0502020204030204" pitchFamily="34" charset="0"/>
                <a:ea typeface="Calibri" panose="020F0502020204030204" pitchFamily="34" charset="0"/>
              </a:rPr>
              <a:t>engaged employees</a:t>
            </a:r>
            <a:endParaRPr lang="en-US" sz="3600" dirty="0">
              <a:solidFill>
                <a:schemeClr val="bg1"/>
              </a:solidFill>
              <a:latin typeface="Open Sans"/>
              <a:ea typeface="Calibri" panose="020F0502020204030204" pitchFamily="34" charset="0"/>
            </a:endParaRPr>
          </a:p>
          <a:p>
            <a:pPr marL="342900" marR="0" lvl="0" indent="-342900">
              <a:spcBef>
                <a:spcPts val="1200"/>
              </a:spcBef>
              <a:spcAft>
                <a:spcPts val="1200"/>
              </a:spcAft>
              <a:buSzPct val="90000"/>
              <a:buFont typeface="Symbol" panose="05050102010706020507" pitchFamily="18" charset="2"/>
              <a:buChar char=""/>
            </a:pPr>
            <a:r>
              <a:rPr lang="en-US" sz="3600" b="1" dirty="0">
                <a:solidFill>
                  <a:schemeClr val="bg1"/>
                </a:solidFill>
                <a:latin typeface="Calibri" panose="020F0502020204030204" pitchFamily="34" charset="0"/>
                <a:ea typeface="Calibri" panose="020F0502020204030204" pitchFamily="34" charset="0"/>
              </a:rPr>
              <a:t>Consistently exceptional </a:t>
            </a:r>
            <a:r>
              <a:rPr lang="en-US" sz="3600" dirty="0">
                <a:solidFill>
                  <a:schemeClr val="bg1"/>
                </a:solidFill>
                <a:latin typeface="Calibri" panose="020F0502020204030204" pitchFamily="34" charset="0"/>
                <a:ea typeface="Calibri" panose="020F0502020204030204" pitchFamily="34" charset="0"/>
              </a:rPr>
              <a:t>customer experiences</a:t>
            </a:r>
            <a:endParaRPr lang="en-US" sz="3600" dirty="0">
              <a:solidFill>
                <a:schemeClr val="bg1"/>
              </a:solidFill>
              <a:latin typeface="Open Sans"/>
              <a:ea typeface="Calibri" panose="020F0502020204030204" pitchFamily="34" charset="0"/>
            </a:endParaRPr>
          </a:p>
          <a:p>
            <a:pPr marL="342900" marR="0" lvl="0" indent="-342900">
              <a:spcBef>
                <a:spcPts val="1200"/>
              </a:spcBef>
              <a:spcAft>
                <a:spcPts val="1200"/>
              </a:spcAft>
              <a:buSzPct val="90000"/>
              <a:buFont typeface="Symbol" panose="05050102010706020507" pitchFamily="18" charset="2"/>
              <a:buChar char=""/>
            </a:pPr>
            <a:r>
              <a:rPr lang="en-US" sz="3600" b="1" dirty="0">
                <a:solidFill>
                  <a:schemeClr val="bg1"/>
                </a:solidFill>
                <a:latin typeface="Calibri" panose="020F0502020204030204" pitchFamily="34" charset="0"/>
                <a:ea typeface="Calibri" panose="020F0502020204030204" pitchFamily="34" charset="0"/>
              </a:rPr>
              <a:t>Rapid and sustainable</a:t>
            </a:r>
            <a:r>
              <a:rPr lang="en-US" sz="3600" dirty="0">
                <a:solidFill>
                  <a:schemeClr val="bg1"/>
                </a:solidFill>
                <a:latin typeface="Calibri" panose="020F0502020204030204" pitchFamily="34" charset="0"/>
                <a:ea typeface="Calibri" panose="020F0502020204030204" pitchFamily="34" charset="0"/>
              </a:rPr>
              <a:t> increases in scores</a:t>
            </a:r>
            <a:endParaRPr lang="en-US" sz="3600" dirty="0">
              <a:solidFill>
                <a:schemeClr val="bg1"/>
              </a:solidFill>
              <a:latin typeface="Open Sans"/>
              <a:ea typeface="Calibri" panose="020F0502020204030204" pitchFamily="34" charset="0"/>
            </a:endParaRPr>
          </a:p>
          <a:p>
            <a:pPr marL="342900" marR="0" lvl="0" indent="-342900">
              <a:spcBef>
                <a:spcPts val="1200"/>
              </a:spcBef>
              <a:spcAft>
                <a:spcPts val="1200"/>
              </a:spcAft>
              <a:buSzPct val="90000"/>
              <a:buFont typeface="Symbol" panose="05050102010706020507" pitchFamily="18" charset="2"/>
              <a:buChar char=""/>
            </a:pPr>
            <a:r>
              <a:rPr lang="en-US" sz="3600" dirty="0">
                <a:solidFill>
                  <a:schemeClr val="bg1"/>
                </a:solidFill>
                <a:latin typeface="Calibri" panose="020F0502020204030204" pitchFamily="34" charset="0"/>
                <a:ea typeface="Calibri" panose="020F0502020204030204" pitchFamily="34" charset="0"/>
              </a:rPr>
              <a:t>Brand </a:t>
            </a:r>
            <a:r>
              <a:rPr lang="en-US" sz="3600" b="1" dirty="0">
                <a:solidFill>
                  <a:schemeClr val="bg1"/>
                </a:solidFill>
                <a:latin typeface="Calibri" panose="020F0502020204030204" pitchFamily="34" charset="0"/>
                <a:ea typeface="Calibri" panose="020F0502020204030204" pitchFamily="34" charset="0"/>
              </a:rPr>
              <a:t>recognition, sales, and profitability</a:t>
            </a:r>
            <a:endParaRPr lang="en-US" sz="2400" b="1" dirty="0">
              <a:solidFill>
                <a:schemeClr val="bg1"/>
              </a:solidFill>
              <a:latin typeface="Open Sans"/>
              <a:ea typeface="Calibri" panose="020F0502020204030204" pitchFamily="34" charset="0"/>
            </a:endParaRPr>
          </a:p>
        </p:txBody>
      </p:sp>
    </p:spTree>
    <p:extLst>
      <p:ext uri="{BB962C8B-B14F-4D97-AF65-F5344CB8AC3E}">
        <p14:creationId xmlns:p14="http://schemas.microsoft.com/office/powerpoint/2010/main" val="116165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26CB-7938-4CCC-BA21-60A34FC25E89}"/>
              </a:ext>
            </a:extLst>
          </p:cNvPr>
          <p:cNvSpPr>
            <a:spLocks noGrp="1"/>
          </p:cNvSpPr>
          <p:nvPr>
            <p:ph type="title"/>
          </p:nvPr>
        </p:nvSpPr>
        <p:spPr>
          <a:xfrm>
            <a:off x="1653363" y="365760"/>
            <a:ext cx="9367203" cy="1188720"/>
          </a:xfrm>
        </p:spPr>
        <p:txBody>
          <a:bodyPr>
            <a:normAutofit/>
          </a:bodyPr>
          <a:lstStyle/>
          <a:p>
            <a:r>
              <a:rPr lang="en-US" sz="7200" dirty="0"/>
              <a:t>Getting to 90%</a:t>
            </a:r>
          </a:p>
        </p:txBody>
      </p:sp>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28B2C5B-BA0C-4C2F-B1D9-B21267FB79C1}"/>
              </a:ext>
            </a:extLst>
          </p:cNvPr>
          <p:cNvSpPr>
            <a:spLocks noGrp="1"/>
          </p:cNvSpPr>
          <p:nvPr>
            <p:ph idx="1"/>
          </p:nvPr>
        </p:nvSpPr>
        <p:spPr>
          <a:xfrm>
            <a:off x="1324027" y="2182430"/>
            <a:ext cx="10515600" cy="1115400"/>
          </a:xfrm>
        </p:spPr>
        <p:txBody>
          <a:bodyPr>
            <a:normAutofit/>
          </a:bodyPr>
          <a:lstStyle/>
          <a:p>
            <a:pPr marL="0" indent="0" algn="ctr">
              <a:lnSpc>
                <a:spcPct val="100000"/>
              </a:lnSpc>
              <a:spcBef>
                <a:spcPts val="0"/>
              </a:spcBef>
              <a:buNone/>
            </a:pPr>
            <a:r>
              <a:rPr lang="en-US" sz="6600" dirty="0">
                <a:effectLst>
                  <a:outerShdw blurRad="38100" dist="38100" dir="2700000" algn="tl">
                    <a:srgbClr val="000000">
                      <a:alpha val="43137"/>
                    </a:srgbClr>
                  </a:outerShdw>
                </a:effectLst>
              </a:rPr>
              <a:t>This Program is NOT!</a:t>
            </a:r>
          </a:p>
        </p:txBody>
      </p:sp>
      <p:pic>
        <p:nvPicPr>
          <p:cNvPr id="5" name="Picture 4" descr="A smiling person and person posing for a photo&#10;&#10;Description automatically generated">
            <a:extLst>
              <a:ext uri="{FF2B5EF4-FFF2-40B4-BE49-F238E27FC236}">
                <a16:creationId xmlns:a16="http://schemas.microsoft.com/office/drawing/2014/main" id="{7ACFFB0D-A624-4421-A06B-C5F37432E65F}"/>
              </a:ext>
            </a:extLst>
          </p:cNvPr>
          <p:cNvPicPr>
            <a:picLocks noChangeAspect="1"/>
          </p:cNvPicPr>
          <p:nvPr/>
        </p:nvPicPr>
        <p:blipFill rotWithShape="1">
          <a:blip r:embed="rId3">
            <a:extLst>
              <a:ext uri="{28A0092B-C50C-407E-A947-70E740481C1C}">
                <a14:useLocalDpi xmlns:a14="http://schemas.microsoft.com/office/drawing/2010/main" val="0"/>
              </a:ext>
            </a:extLst>
          </a:blip>
          <a:srcRect l="2009"/>
          <a:stretch/>
        </p:blipFill>
        <p:spPr>
          <a:xfrm>
            <a:off x="725994" y="3342536"/>
            <a:ext cx="10955229" cy="3075323"/>
          </a:xfrm>
          <a:prstGeom prst="rect">
            <a:avLst/>
          </a:prstGeom>
        </p:spPr>
      </p:pic>
    </p:spTree>
    <p:extLst>
      <p:ext uri="{BB962C8B-B14F-4D97-AF65-F5344CB8AC3E}">
        <p14:creationId xmlns:p14="http://schemas.microsoft.com/office/powerpoint/2010/main" val="281228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2779</TotalTime>
  <Words>3542</Words>
  <Application>Microsoft Macintosh PowerPoint</Application>
  <PresentationFormat>Widescreen</PresentationFormat>
  <Paragraphs>346</Paragraphs>
  <Slides>38</Slides>
  <Notes>35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Arial</vt:lpstr>
      <vt:lpstr>Calibri</vt:lpstr>
      <vt:lpstr>Calibri Light</vt:lpstr>
      <vt:lpstr>Open Sans</vt:lpstr>
      <vt:lpstr>Symbol</vt:lpstr>
      <vt:lpstr>Office Theme</vt:lpstr>
      <vt:lpstr>1_Office Theme</vt:lpstr>
      <vt:lpstr>Getting to 90%</vt:lpstr>
      <vt:lpstr>Getting to 90%</vt:lpstr>
      <vt:lpstr>Getting to 90%</vt:lpstr>
      <vt:lpstr>Getting to 90%</vt:lpstr>
      <vt:lpstr>Getting to 90%</vt:lpstr>
      <vt:lpstr>Getting to 90%</vt:lpstr>
      <vt:lpstr>PowerPoint Presentation</vt:lpstr>
      <vt:lpstr>Results</vt:lpstr>
      <vt:lpstr>Getting to 90%</vt:lpstr>
      <vt:lpstr>This Program is NOT</vt:lpstr>
      <vt:lpstr>This Program is NOT</vt:lpstr>
      <vt:lpstr>This Program is NOT</vt:lpstr>
      <vt:lpstr>Getting to 90%</vt:lpstr>
      <vt:lpstr>Our Program has Five Parts</vt:lpstr>
      <vt:lpstr>Getting to 90%</vt:lpstr>
      <vt:lpstr>Getting to 90%</vt:lpstr>
      <vt:lpstr>Getting to 90%</vt:lpstr>
      <vt:lpstr>Getting to 90%</vt:lpstr>
      <vt:lpstr>Getting to 90%</vt:lpstr>
      <vt:lpstr>Getting to 90%</vt:lpstr>
      <vt:lpstr>Getting to 90%</vt:lpstr>
      <vt:lpstr>Getting to 90%</vt:lpstr>
      <vt:lpstr>Getting to 90%</vt:lpstr>
      <vt:lpstr>Getting to 90%</vt:lpstr>
      <vt:lpstr>Getting to 90%</vt:lpstr>
      <vt:lpstr>Getting to 90%</vt:lpstr>
      <vt:lpstr>Getting to 90%</vt:lpstr>
      <vt:lpstr>Getting to 90%</vt:lpstr>
      <vt:lpstr>Getting to 90%</vt:lpstr>
      <vt:lpstr>Getting to 90%</vt:lpstr>
      <vt:lpstr>Getting to 90%</vt:lpstr>
      <vt:lpstr>Getting to 90% - Summary</vt:lpstr>
      <vt:lpstr>Getting to 90%</vt:lpstr>
      <vt:lpstr>Getting to 90%</vt:lpstr>
      <vt:lpstr>Getting to 90%</vt:lpstr>
      <vt:lpstr>Getting to 90%</vt:lpstr>
      <vt:lpstr>Getting to 90%</vt:lpstr>
      <vt:lpstr>Getting to 90%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to 90%</dc:title>
  <dc:creator>Theo Jamison</dc:creator>
  <cp:lastModifiedBy>Robert Middleton</cp:lastModifiedBy>
  <cp:revision>173</cp:revision>
  <cp:lastPrinted>2020-10-01T00:37:57Z</cp:lastPrinted>
  <dcterms:created xsi:type="dcterms:W3CDTF">2020-08-18T16:15:36Z</dcterms:created>
  <dcterms:modified xsi:type="dcterms:W3CDTF">2020-10-20T19:59:38Z</dcterms:modified>
</cp:coreProperties>
</file>