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8" r:id="rId2"/>
    <p:sldId id="262" r:id="rId3"/>
    <p:sldId id="263" r:id="rId4"/>
    <p:sldId id="268" r:id="rId5"/>
    <p:sldId id="264" r:id="rId6"/>
    <p:sldId id="265" r:id="rId7"/>
    <p:sldId id="330" r:id="rId8"/>
    <p:sldId id="267" r:id="rId9"/>
    <p:sldId id="331" r:id="rId10"/>
    <p:sldId id="332" r:id="rId11"/>
    <p:sldId id="271" r:id="rId12"/>
    <p:sldId id="272" r:id="rId13"/>
    <p:sldId id="274" r:id="rId14"/>
    <p:sldId id="279" r:id="rId15"/>
    <p:sldId id="273" r:id="rId16"/>
    <p:sldId id="275" r:id="rId17"/>
    <p:sldId id="276" r:id="rId18"/>
    <p:sldId id="277" r:id="rId19"/>
    <p:sldId id="278" r:id="rId20"/>
    <p:sldId id="280" r:id="rId21"/>
    <p:sldId id="281" r:id="rId22"/>
    <p:sldId id="283" r:id="rId23"/>
    <p:sldId id="282"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2" r:id="rId42"/>
    <p:sldId id="303" r:id="rId43"/>
    <p:sldId id="304" r:id="rId44"/>
    <p:sldId id="310" r:id="rId45"/>
    <p:sldId id="311" r:id="rId46"/>
    <p:sldId id="312" r:id="rId47"/>
    <p:sldId id="313" r:id="rId48"/>
    <p:sldId id="314" r:id="rId49"/>
    <p:sldId id="315" r:id="rId50"/>
    <p:sldId id="316" r:id="rId51"/>
    <p:sldId id="317" r:id="rId52"/>
    <p:sldId id="318" r:id="rId53"/>
    <p:sldId id="306" r:id="rId54"/>
    <p:sldId id="301" r:id="rId55"/>
    <p:sldId id="307" r:id="rId56"/>
    <p:sldId id="308" r:id="rId57"/>
    <p:sldId id="309" r:id="rId58"/>
    <p:sldId id="319" r:id="rId59"/>
    <p:sldId id="320" r:id="rId60"/>
    <p:sldId id="321" r:id="rId61"/>
    <p:sldId id="322" r:id="rId62"/>
    <p:sldId id="323" r:id="rId63"/>
    <p:sldId id="324" r:id="rId64"/>
    <p:sldId id="325" r:id="rId65"/>
    <p:sldId id="326" r:id="rId66"/>
    <p:sldId id="327" r:id="rId67"/>
    <p:sldId id="328" r:id="rId68"/>
    <p:sldId id="329" r:id="rId69"/>
    <p:sldId id="333" r:id="rId70"/>
    <p:sldId id="334" r:id="rId71"/>
    <p:sldId id="335" r:id="rId72"/>
    <p:sldId id="382" r:id="rId73"/>
    <p:sldId id="383" r:id="rId74"/>
    <p:sldId id="384" r:id="rId75"/>
    <p:sldId id="385" r:id="rId76"/>
    <p:sldId id="387" r:id="rId77"/>
    <p:sldId id="386" r:id="rId78"/>
    <p:sldId id="388" r:id="rId79"/>
    <p:sldId id="390" r:id="rId80"/>
    <p:sldId id="389" r:id="rId81"/>
    <p:sldId id="392" r:id="rId82"/>
    <p:sldId id="393" r:id="rId83"/>
    <p:sldId id="394" r:id="rId8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75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8" autoAdjust="0"/>
    <p:restoredTop sz="94660"/>
  </p:normalViewPr>
  <p:slideViewPr>
    <p:cSldViewPr snapToGrid="0">
      <p:cViewPr varScale="1">
        <p:scale>
          <a:sx n="92" d="100"/>
          <a:sy n="92" d="100"/>
        </p:scale>
        <p:origin x="9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BEB2F9-EBC8-497C-AE8B-C6497E3A3F27}" type="datetimeFigureOut">
              <a:rPr lang="en-US" smtClean="0"/>
              <a:t>10/27/20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A8B1E-21E5-43DD-9214-FBF3D0DC98A9}" type="slidenum">
              <a:rPr lang="en-US" smtClean="0"/>
              <a:t>‹#›</a:t>
            </a:fld>
            <a:endParaRPr lang="en-US"/>
          </a:p>
        </p:txBody>
      </p:sp>
    </p:spTree>
    <p:extLst>
      <p:ext uri="{BB962C8B-B14F-4D97-AF65-F5344CB8AC3E}">
        <p14:creationId xmlns:p14="http://schemas.microsoft.com/office/powerpoint/2010/main" val="817893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Open Sans"/>
                <a:ea typeface="Calibri" panose="020F0502020204030204" pitchFamily="34" charset="0"/>
              </a:rPr>
              <a:t>you can’t sleep at night without help because you have anxiety that everything that needs to isn’t getting done. You may not even be clear on what’s not getting done, you just feel as though you might be missing something.</a:t>
            </a:r>
          </a:p>
          <a:p>
            <a:endParaRPr lang="en-US" sz="1800" dirty="0">
              <a:effectLst/>
              <a:latin typeface="Open Sans"/>
            </a:endParaRPr>
          </a:p>
          <a:p>
            <a:r>
              <a:rPr lang="en-US" sz="1800" dirty="0">
                <a:effectLst/>
                <a:latin typeface="Open Sans"/>
                <a:ea typeface="Calibri" panose="020F0502020204030204" pitchFamily="34" charset="0"/>
              </a:rPr>
              <a:t>You have good revenues, yet there’s not much left over for you (time, money and/or energy); at least not in the way you want to live</a:t>
            </a:r>
          </a:p>
          <a:p>
            <a:endParaRPr lang="en-US" sz="1800" dirty="0">
              <a:effectLst/>
              <a:latin typeface="Open Sans"/>
            </a:endParaRPr>
          </a:p>
          <a:p>
            <a:r>
              <a:rPr lang="en-US" sz="1800" dirty="0">
                <a:effectLst/>
                <a:latin typeface="Open Sans"/>
                <a:ea typeface="Calibri" panose="020F0502020204030204" pitchFamily="34" charset="0"/>
              </a:rPr>
              <a:t>And the only thing that seems right is that you’re making money.</a:t>
            </a:r>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a:t>
            </a:fld>
            <a:endParaRPr lang="en-US"/>
          </a:p>
        </p:txBody>
      </p:sp>
    </p:spTree>
    <p:extLst>
      <p:ext uri="{BB962C8B-B14F-4D97-AF65-F5344CB8AC3E}">
        <p14:creationId xmlns:p14="http://schemas.microsoft.com/office/powerpoint/2010/main" val="2418388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17</a:t>
            </a:fld>
            <a:endParaRPr lang="en-US"/>
          </a:p>
        </p:txBody>
      </p:sp>
    </p:spTree>
    <p:extLst>
      <p:ext uri="{BB962C8B-B14F-4D97-AF65-F5344CB8AC3E}">
        <p14:creationId xmlns:p14="http://schemas.microsoft.com/office/powerpoint/2010/main" val="4018260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18</a:t>
            </a:fld>
            <a:endParaRPr lang="en-US"/>
          </a:p>
        </p:txBody>
      </p:sp>
    </p:spTree>
    <p:extLst>
      <p:ext uri="{BB962C8B-B14F-4D97-AF65-F5344CB8AC3E}">
        <p14:creationId xmlns:p14="http://schemas.microsoft.com/office/powerpoint/2010/main" val="2338981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19</a:t>
            </a:fld>
            <a:endParaRPr lang="en-US"/>
          </a:p>
        </p:txBody>
      </p:sp>
    </p:spTree>
    <p:extLst>
      <p:ext uri="{BB962C8B-B14F-4D97-AF65-F5344CB8AC3E}">
        <p14:creationId xmlns:p14="http://schemas.microsoft.com/office/powerpoint/2010/main" val="4037061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20</a:t>
            </a:fld>
            <a:endParaRPr lang="en-US"/>
          </a:p>
        </p:txBody>
      </p:sp>
    </p:spTree>
    <p:extLst>
      <p:ext uri="{BB962C8B-B14F-4D97-AF65-F5344CB8AC3E}">
        <p14:creationId xmlns:p14="http://schemas.microsoft.com/office/powerpoint/2010/main" val="3810441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22</a:t>
            </a:fld>
            <a:endParaRPr lang="en-US"/>
          </a:p>
        </p:txBody>
      </p:sp>
    </p:spTree>
    <p:extLst>
      <p:ext uri="{BB962C8B-B14F-4D97-AF65-F5344CB8AC3E}">
        <p14:creationId xmlns:p14="http://schemas.microsoft.com/office/powerpoint/2010/main" val="3140880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23</a:t>
            </a:fld>
            <a:endParaRPr lang="en-US"/>
          </a:p>
        </p:txBody>
      </p:sp>
    </p:spTree>
    <p:extLst>
      <p:ext uri="{BB962C8B-B14F-4D97-AF65-F5344CB8AC3E}">
        <p14:creationId xmlns:p14="http://schemas.microsoft.com/office/powerpoint/2010/main" val="1475906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24</a:t>
            </a:fld>
            <a:endParaRPr lang="en-US"/>
          </a:p>
        </p:txBody>
      </p:sp>
    </p:spTree>
    <p:extLst>
      <p:ext uri="{BB962C8B-B14F-4D97-AF65-F5344CB8AC3E}">
        <p14:creationId xmlns:p14="http://schemas.microsoft.com/office/powerpoint/2010/main" val="1578945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25</a:t>
            </a:fld>
            <a:endParaRPr lang="en-US"/>
          </a:p>
        </p:txBody>
      </p:sp>
    </p:spTree>
    <p:extLst>
      <p:ext uri="{BB962C8B-B14F-4D97-AF65-F5344CB8AC3E}">
        <p14:creationId xmlns:p14="http://schemas.microsoft.com/office/powerpoint/2010/main" val="205659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26</a:t>
            </a:fld>
            <a:endParaRPr lang="en-US"/>
          </a:p>
        </p:txBody>
      </p:sp>
    </p:spTree>
    <p:extLst>
      <p:ext uri="{BB962C8B-B14F-4D97-AF65-F5344CB8AC3E}">
        <p14:creationId xmlns:p14="http://schemas.microsoft.com/office/powerpoint/2010/main" val="4261334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27</a:t>
            </a:fld>
            <a:endParaRPr lang="en-US"/>
          </a:p>
        </p:txBody>
      </p:sp>
    </p:spTree>
    <p:extLst>
      <p:ext uri="{BB962C8B-B14F-4D97-AF65-F5344CB8AC3E}">
        <p14:creationId xmlns:p14="http://schemas.microsoft.com/office/powerpoint/2010/main" val="274762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Open Sans"/>
                <a:ea typeface="Calibri" panose="020F0502020204030204" pitchFamily="34" charset="0"/>
              </a:rPr>
              <a:t>And the only thing that seems right is that you’re making money.</a:t>
            </a:r>
            <a:endParaRPr lang="en-US" dirty="0"/>
          </a:p>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4</a:t>
            </a:fld>
            <a:endParaRPr lang="en-US"/>
          </a:p>
        </p:txBody>
      </p:sp>
    </p:spTree>
    <p:extLst>
      <p:ext uri="{BB962C8B-B14F-4D97-AF65-F5344CB8AC3E}">
        <p14:creationId xmlns:p14="http://schemas.microsoft.com/office/powerpoint/2010/main" val="3653085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28</a:t>
            </a:fld>
            <a:endParaRPr lang="en-US"/>
          </a:p>
        </p:txBody>
      </p:sp>
    </p:spTree>
    <p:extLst>
      <p:ext uri="{BB962C8B-B14F-4D97-AF65-F5344CB8AC3E}">
        <p14:creationId xmlns:p14="http://schemas.microsoft.com/office/powerpoint/2010/main" val="3021531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29</a:t>
            </a:fld>
            <a:endParaRPr lang="en-US"/>
          </a:p>
        </p:txBody>
      </p:sp>
    </p:spTree>
    <p:extLst>
      <p:ext uri="{BB962C8B-B14F-4D97-AF65-F5344CB8AC3E}">
        <p14:creationId xmlns:p14="http://schemas.microsoft.com/office/powerpoint/2010/main" val="2227459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30</a:t>
            </a:fld>
            <a:endParaRPr lang="en-US"/>
          </a:p>
        </p:txBody>
      </p:sp>
    </p:spTree>
    <p:extLst>
      <p:ext uri="{BB962C8B-B14F-4D97-AF65-F5344CB8AC3E}">
        <p14:creationId xmlns:p14="http://schemas.microsoft.com/office/powerpoint/2010/main" val="23237427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31</a:t>
            </a:fld>
            <a:endParaRPr lang="en-US"/>
          </a:p>
        </p:txBody>
      </p:sp>
    </p:spTree>
    <p:extLst>
      <p:ext uri="{BB962C8B-B14F-4D97-AF65-F5344CB8AC3E}">
        <p14:creationId xmlns:p14="http://schemas.microsoft.com/office/powerpoint/2010/main" val="940127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32</a:t>
            </a:fld>
            <a:endParaRPr lang="en-US"/>
          </a:p>
        </p:txBody>
      </p:sp>
    </p:spTree>
    <p:extLst>
      <p:ext uri="{BB962C8B-B14F-4D97-AF65-F5344CB8AC3E}">
        <p14:creationId xmlns:p14="http://schemas.microsoft.com/office/powerpoint/2010/main" val="36989454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33</a:t>
            </a:fld>
            <a:endParaRPr lang="en-US"/>
          </a:p>
        </p:txBody>
      </p:sp>
    </p:spTree>
    <p:extLst>
      <p:ext uri="{BB962C8B-B14F-4D97-AF65-F5344CB8AC3E}">
        <p14:creationId xmlns:p14="http://schemas.microsoft.com/office/powerpoint/2010/main" val="7455126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34</a:t>
            </a:fld>
            <a:endParaRPr lang="en-US"/>
          </a:p>
        </p:txBody>
      </p:sp>
    </p:spTree>
    <p:extLst>
      <p:ext uri="{BB962C8B-B14F-4D97-AF65-F5344CB8AC3E}">
        <p14:creationId xmlns:p14="http://schemas.microsoft.com/office/powerpoint/2010/main" val="3722047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35</a:t>
            </a:fld>
            <a:endParaRPr lang="en-US"/>
          </a:p>
        </p:txBody>
      </p:sp>
    </p:spTree>
    <p:extLst>
      <p:ext uri="{BB962C8B-B14F-4D97-AF65-F5344CB8AC3E}">
        <p14:creationId xmlns:p14="http://schemas.microsoft.com/office/powerpoint/2010/main" val="4204096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36</a:t>
            </a:fld>
            <a:endParaRPr lang="en-US"/>
          </a:p>
        </p:txBody>
      </p:sp>
    </p:spTree>
    <p:extLst>
      <p:ext uri="{BB962C8B-B14F-4D97-AF65-F5344CB8AC3E}">
        <p14:creationId xmlns:p14="http://schemas.microsoft.com/office/powerpoint/2010/main" val="12545237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37</a:t>
            </a:fld>
            <a:endParaRPr lang="en-US"/>
          </a:p>
        </p:txBody>
      </p:sp>
    </p:spTree>
    <p:extLst>
      <p:ext uri="{BB962C8B-B14F-4D97-AF65-F5344CB8AC3E}">
        <p14:creationId xmlns:p14="http://schemas.microsoft.com/office/powerpoint/2010/main" val="3827035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Open Sans"/>
                <a:ea typeface="Calibri" panose="020F0502020204030204" pitchFamily="34" charset="0"/>
              </a:rPr>
              <a:t>And the only thing that seems right is that you’re making money.</a:t>
            </a:r>
            <a:endParaRPr lang="en-US" dirty="0"/>
          </a:p>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5</a:t>
            </a:fld>
            <a:endParaRPr lang="en-US"/>
          </a:p>
        </p:txBody>
      </p:sp>
    </p:spTree>
    <p:extLst>
      <p:ext uri="{BB962C8B-B14F-4D97-AF65-F5344CB8AC3E}">
        <p14:creationId xmlns:p14="http://schemas.microsoft.com/office/powerpoint/2010/main" val="5544689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38</a:t>
            </a:fld>
            <a:endParaRPr lang="en-US"/>
          </a:p>
        </p:txBody>
      </p:sp>
    </p:spTree>
    <p:extLst>
      <p:ext uri="{BB962C8B-B14F-4D97-AF65-F5344CB8AC3E}">
        <p14:creationId xmlns:p14="http://schemas.microsoft.com/office/powerpoint/2010/main" val="27874406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39</a:t>
            </a:fld>
            <a:endParaRPr lang="en-US"/>
          </a:p>
        </p:txBody>
      </p:sp>
    </p:spTree>
    <p:extLst>
      <p:ext uri="{BB962C8B-B14F-4D97-AF65-F5344CB8AC3E}">
        <p14:creationId xmlns:p14="http://schemas.microsoft.com/office/powerpoint/2010/main" val="10886798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40</a:t>
            </a:fld>
            <a:endParaRPr lang="en-US"/>
          </a:p>
        </p:txBody>
      </p:sp>
    </p:spTree>
    <p:extLst>
      <p:ext uri="{BB962C8B-B14F-4D97-AF65-F5344CB8AC3E}">
        <p14:creationId xmlns:p14="http://schemas.microsoft.com/office/powerpoint/2010/main" val="774509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41</a:t>
            </a:fld>
            <a:endParaRPr lang="en-US"/>
          </a:p>
        </p:txBody>
      </p:sp>
    </p:spTree>
    <p:extLst>
      <p:ext uri="{BB962C8B-B14F-4D97-AF65-F5344CB8AC3E}">
        <p14:creationId xmlns:p14="http://schemas.microsoft.com/office/powerpoint/2010/main" val="40815315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42</a:t>
            </a:fld>
            <a:endParaRPr lang="en-US"/>
          </a:p>
        </p:txBody>
      </p:sp>
    </p:spTree>
    <p:extLst>
      <p:ext uri="{BB962C8B-B14F-4D97-AF65-F5344CB8AC3E}">
        <p14:creationId xmlns:p14="http://schemas.microsoft.com/office/powerpoint/2010/main" val="34791980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43</a:t>
            </a:fld>
            <a:endParaRPr lang="en-US"/>
          </a:p>
        </p:txBody>
      </p:sp>
    </p:spTree>
    <p:extLst>
      <p:ext uri="{BB962C8B-B14F-4D97-AF65-F5344CB8AC3E}">
        <p14:creationId xmlns:p14="http://schemas.microsoft.com/office/powerpoint/2010/main" val="3049340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50</a:t>
            </a:fld>
            <a:endParaRPr lang="en-US"/>
          </a:p>
        </p:txBody>
      </p:sp>
    </p:spTree>
    <p:extLst>
      <p:ext uri="{BB962C8B-B14F-4D97-AF65-F5344CB8AC3E}">
        <p14:creationId xmlns:p14="http://schemas.microsoft.com/office/powerpoint/2010/main" val="18000123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51</a:t>
            </a:fld>
            <a:endParaRPr lang="en-US"/>
          </a:p>
        </p:txBody>
      </p:sp>
    </p:spTree>
    <p:extLst>
      <p:ext uri="{BB962C8B-B14F-4D97-AF65-F5344CB8AC3E}">
        <p14:creationId xmlns:p14="http://schemas.microsoft.com/office/powerpoint/2010/main" val="2368450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52</a:t>
            </a:fld>
            <a:endParaRPr lang="en-US"/>
          </a:p>
        </p:txBody>
      </p:sp>
    </p:spTree>
    <p:extLst>
      <p:ext uri="{BB962C8B-B14F-4D97-AF65-F5344CB8AC3E}">
        <p14:creationId xmlns:p14="http://schemas.microsoft.com/office/powerpoint/2010/main" val="17096160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54</a:t>
            </a:fld>
            <a:endParaRPr lang="en-US"/>
          </a:p>
        </p:txBody>
      </p:sp>
    </p:spTree>
    <p:extLst>
      <p:ext uri="{BB962C8B-B14F-4D97-AF65-F5344CB8AC3E}">
        <p14:creationId xmlns:p14="http://schemas.microsoft.com/office/powerpoint/2010/main" val="307928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30000"/>
              </a:lnSpc>
              <a:spcBef>
                <a:spcPts val="0"/>
              </a:spcBef>
              <a:spcAft>
                <a:spcPts val="1000"/>
              </a:spcAft>
              <a:buFont typeface="+mj-lt"/>
              <a:buAutoNum type="arabicPeriod"/>
            </a:pPr>
            <a:r>
              <a:rPr lang="en-US" sz="1800" dirty="0">
                <a:effectLst/>
                <a:latin typeface="Open Sans"/>
                <a:ea typeface="Calibri" panose="020F0502020204030204" pitchFamily="34" charset="0"/>
              </a:rPr>
              <a:t>A blueprint, business model and strategy that bridges the gap between where you are and where you are going.</a:t>
            </a:r>
          </a:p>
          <a:p>
            <a:r>
              <a:rPr lang="en-US" sz="1800" dirty="0">
                <a:effectLst/>
                <a:latin typeface="Open Sans"/>
                <a:ea typeface="Calibri" panose="020F0502020204030204" pitchFamily="34" charset="0"/>
              </a:rPr>
              <a:t>Support to hold you to the path and navigate the challenges as you take action to bring your vision to life.</a:t>
            </a:r>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8</a:t>
            </a:fld>
            <a:endParaRPr lang="en-US"/>
          </a:p>
        </p:txBody>
      </p:sp>
    </p:spTree>
    <p:extLst>
      <p:ext uri="{BB962C8B-B14F-4D97-AF65-F5344CB8AC3E}">
        <p14:creationId xmlns:p14="http://schemas.microsoft.com/office/powerpoint/2010/main" val="33233213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55</a:t>
            </a:fld>
            <a:endParaRPr lang="en-US"/>
          </a:p>
        </p:txBody>
      </p:sp>
    </p:spTree>
    <p:extLst>
      <p:ext uri="{BB962C8B-B14F-4D97-AF65-F5344CB8AC3E}">
        <p14:creationId xmlns:p14="http://schemas.microsoft.com/office/powerpoint/2010/main" val="20932067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56</a:t>
            </a:fld>
            <a:endParaRPr lang="en-US"/>
          </a:p>
        </p:txBody>
      </p:sp>
    </p:spTree>
    <p:extLst>
      <p:ext uri="{BB962C8B-B14F-4D97-AF65-F5344CB8AC3E}">
        <p14:creationId xmlns:p14="http://schemas.microsoft.com/office/powerpoint/2010/main" val="5235712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57</a:t>
            </a:fld>
            <a:endParaRPr lang="en-US"/>
          </a:p>
        </p:txBody>
      </p:sp>
    </p:spTree>
    <p:extLst>
      <p:ext uri="{BB962C8B-B14F-4D97-AF65-F5344CB8AC3E}">
        <p14:creationId xmlns:p14="http://schemas.microsoft.com/office/powerpoint/2010/main" val="9455051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11</a:t>
            </a:fld>
            <a:endParaRPr lang="en-US"/>
          </a:p>
        </p:txBody>
      </p:sp>
    </p:spTree>
    <p:extLst>
      <p:ext uri="{BB962C8B-B14F-4D97-AF65-F5344CB8AC3E}">
        <p14:creationId xmlns:p14="http://schemas.microsoft.com/office/powerpoint/2010/main" val="35853197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94047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7193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12</a:t>
            </a:fld>
            <a:endParaRPr lang="en-US"/>
          </a:p>
        </p:txBody>
      </p:sp>
    </p:spTree>
    <p:extLst>
      <p:ext uri="{BB962C8B-B14F-4D97-AF65-F5344CB8AC3E}">
        <p14:creationId xmlns:p14="http://schemas.microsoft.com/office/powerpoint/2010/main" val="1126660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13</a:t>
            </a:fld>
            <a:endParaRPr lang="en-US"/>
          </a:p>
        </p:txBody>
      </p:sp>
    </p:spTree>
    <p:extLst>
      <p:ext uri="{BB962C8B-B14F-4D97-AF65-F5344CB8AC3E}">
        <p14:creationId xmlns:p14="http://schemas.microsoft.com/office/powerpoint/2010/main" val="2563888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14</a:t>
            </a:fld>
            <a:endParaRPr lang="en-US"/>
          </a:p>
        </p:txBody>
      </p:sp>
    </p:spTree>
    <p:extLst>
      <p:ext uri="{BB962C8B-B14F-4D97-AF65-F5344CB8AC3E}">
        <p14:creationId xmlns:p14="http://schemas.microsoft.com/office/powerpoint/2010/main" val="181236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Open Sans"/>
                <a:ea typeface="Calibri" panose="020F0502020204030204" pitchFamily="34" charset="0"/>
              </a:rPr>
              <a:t>I work with entrepreneurs who want to scale and grow, yet their business has taken over their life, to live life their way while growing and expanding their impact in the world. </a:t>
            </a:r>
            <a:endParaRPr lang="en-US" dirty="0"/>
          </a:p>
        </p:txBody>
      </p:sp>
      <p:sp>
        <p:nvSpPr>
          <p:cNvPr id="4" name="Slide Number Placeholder 3"/>
          <p:cNvSpPr>
            <a:spLocks noGrp="1"/>
          </p:cNvSpPr>
          <p:nvPr>
            <p:ph type="sldNum" sz="quarter" idx="5"/>
          </p:nvPr>
        </p:nvSpPr>
        <p:spPr/>
        <p:txBody>
          <a:bodyPr/>
          <a:lstStyle/>
          <a:p>
            <a:fld id="{807A8B1E-21E5-43DD-9214-FBF3D0DC98A9}" type="slidenum">
              <a:rPr lang="en-US" smtClean="0"/>
              <a:t>15</a:t>
            </a:fld>
            <a:endParaRPr lang="en-US"/>
          </a:p>
        </p:txBody>
      </p:sp>
    </p:spTree>
    <p:extLst>
      <p:ext uri="{BB962C8B-B14F-4D97-AF65-F5344CB8AC3E}">
        <p14:creationId xmlns:p14="http://schemas.microsoft.com/office/powerpoint/2010/main" val="3696937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1">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endParaRPr lang="en-US" dirty="0"/>
          </a:p>
        </p:txBody>
      </p:sp>
    </p:spTree>
    <p:extLst>
      <p:ext uri="{BB962C8B-B14F-4D97-AF65-F5344CB8AC3E}">
        <p14:creationId xmlns:p14="http://schemas.microsoft.com/office/powerpoint/2010/main" val="3645883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4C8586-DFDE-46BD-A062-A3E607672E25}" type="datetimeFigureOut">
              <a:rPr lang="en-US" smtClean="0"/>
              <a:t>10/27/20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1FD38-39C3-45CB-BB0E-2EB3B9E1021C}" type="slidenum">
              <a:rPr lang="en-US" smtClean="0"/>
              <a:t>‹#›</a:t>
            </a:fld>
            <a:endParaRPr lang="en-US"/>
          </a:p>
        </p:txBody>
      </p:sp>
    </p:spTree>
    <p:extLst>
      <p:ext uri="{BB962C8B-B14F-4D97-AF65-F5344CB8AC3E}">
        <p14:creationId xmlns:p14="http://schemas.microsoft.com/office/powerpoint/2010/main" val="1619712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4C8586-DFDE-46BD-A062-A3E607672E25}" type="datetimeFigureOut">
              <a:rPr lang="en-US" smtClean="0"/>
              <a:t>10/27/20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1FD38-39C3-45CB-BB0E-2EB3B9E1021C}" type="slidenum">
              <a:rPr lang="en-US" smtClean="0"/>
              <a:t>‹#›</a:t>
            </a:fld>
            <a:endParaRPr lang="en-US"/>
          </a:p>
        </p:txBody>
      </p:sp>
    </p:spTree>
    <p:extLst>
      <p:ext uri="{BB962C8B-B14F-4D97-AF65-F5344CB8AC3E}">
        <p14:creationId xmlns:p14="http://schemas.microsoft.com/office/powerpoint/2010/main" val="152779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4C8586-DFDE-46BD-A062-A3E607672E25}" type="datetimeFigureOut">
              <a:rPr lang="en-US" smtClean="0"/>
              <a:t>10/27/20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11FD38-39C3-45CB-BB0E-2EB3B9E1021C}" type="slidenum">
              <a:rPr lang="en-US" smtClean="0"/>
              <a:t>‹#›</a:t>
            </a:fld>
            <a:endParaRPr lang="en-US"/>
          </a:p>
        </p:txBody>
      </p:sp>
    </p:spTree>
    <p:extLst>
      <p:ext uri="{BB962C8B-B14F-4D97-AF65-F5344CB8AC3E}">
        <p14:creationId xmlns:p14="http://schemas.microsoft.com/office/powerpoint/2010/main" val="225748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4C8586-DFDE-46BD-A062-A3E607672E25}" type="datetimeFigureOut">
              <a:rPr lang="en-US" smtClean="0"/>
              <a:t>10/27/20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1FD38-39C3-45CB-BB0E-2EB3B9E1021C}" type="slidenum">
              <a:rPr lang="en-US" smtClean="0"/>
              <a:t>‹#›</a:t>
            </a:fld>
            <a:endParaRPr lang="en-US"/>
          </a:p>
        </p:txBody>
      </p:sp>
    </p:spTree>
    <p:extLst>
      <p:ext uri="{BB962C8B-B14F-4D97-AF65-F5344CB8AC3E}">
        <p14:creationId xmlns:p14="http://schemas.microsoft.com/office/powerpoint/2010/main" val="2202134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4C8586-DFDE-46BD-A062-A3E607672E25}" type="datetimeFigureOut">
              <a:rPr lang="en-US" smtClean="0"/>
              <a:t>10/27/20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11FD38-39C3-45CB-BB0E-2EB3B9E1021C}" type="slidenum">
              <a:rPr lang="en-US" smtClean="0"/>
              <a:t>‹#›</a:t>
            </a:fld>
            <a:endParaRPr lang="en-US"/>
          </a:p>
        </p:txBody>
      </p:sp>
    </p:spTree>
    <p:extLst>
      <p:ext uri="{BB962C8B-B14F-4D97-AF65-F5344CB8AC3E}">
        <p14:creationId xmlns:p14="http://schemas.microsoft.com/office/powerpoint/2010/main" val="241833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4C8586-DFDE-46BD-A062-A3E607672E25}" type="datetimeFigureOut">
              <a:rPr lang="en-US" smtClean="0"/>
              <a:t>10/27/20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11FD38-39C3-45CB-BB0E-2EB3B9E1021C}" type="slidenum">
              <a:rPr lang="en-US" smtClean="0"/>
              <a:t>‹#›</a:t>
            </a:fld>
            <a:endParaRPr lang="en-US"/>
          </a:p>
        </p:txBody>
      </p:sp>
    </p:spTree>
    <p:extLst>
      <p:ext uri="{BB962C8B-B14F-4D97-AF65-F5344CB8AC3E}">
        <p14:creationId xmlns:p14="http://schemas.microsoft.com/office/powerpoint/2010/main" val="3055125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4C8586-DFDE-46BD-A062-A3E607672E25}" type="datetimeFigureOut">
              <a:rPr lang="en-US" smtClean="0"/>
              <a:t>10/27/20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11FD38-39C3-45CB-BB0E-2EB3B9E1021C}" type="slidenum">
              <a:rPr lang="en-US" smtClean="0"/>
              <a:t>‹#›</a:t>
            </a:fld>
            <a:endParaRPr lang="en-US"/>
          </a:p>
        </p:txBody>
      </p:sp>
    </p:spTree>
    <p:extLst>
      <p:ext uri="{BB962C8B-B14F-4D97-AF65-F5344CB8AC3E}">
        <p14:creationId xmlns:p14="http://schemas.microsoft.com/office/powerpoint/2010/main" val="3769989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C8586-DFDE-46BD-A062-A3E607672E25}" type="datetimeFigureOut">
              <a:rPr lang="en-US" smtClean="0"/>
              <a:t>10/27/20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11FD38-39C3-45CB-BB0E-2EB3B9E1021C}" type="slidenum">
              <a:rPr lang="en-US" smtClean="0"/>
              <a:t>‹#›</a:t>
            </a:fld>
            <a:endParaRPr lang="en-US"/>
          </a:p>
        </p:txBody>
      </p:sp>
    </p:spTree>
    <p:extLst>
      <p:ext uri="{BB962C8B-B14F-4D97-AF65-F5344CB8AC3E}">
        <p14:creationId xmlns:p14="http://schemas.microsoft.com/office/powerpoint/2010/main" val="430556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4C8586-DFDE-46BD-A062-A3E607672E25}" type="datetimeFigureOut">
              <a:rPr lang="en-US" smtClean="0"/>
              <a:t>10/27/20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11FD38-39C3-45CB-BB0E-2EB3B9E1021C}" type="slidenum">
              <a:rPr lang="en-US" smtClean="0"/>
              <a:t>‹#›</a:t>
            </a:fld>
            <a:endParaRPr lang="en-US"/>
          </a:p>
        </p:txBody>
      </p:sp>
    </p:spTree>
    <p:extLst>
      <p:ext uri="{BB962C8B-B14F-4D97-AF65-F5344CB8AC3E}">
        <p14:creationId xmlns:p14="http://schemas.microsoft.com/office/powerpoint/2010/main" val="247768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4C8586-DFDE-46BD-A062-A3E607672E25}" type="datetimeFigureOut">
              <a:rPr lang="en-US" smtClean="0"/>
              <a:t>10/27/20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11FD38-39C3-45CB-BB0E-2EB3B9E1021C}" type="slidenum">
              <a:rPr lang="en-US" smtClean="0"/>
              <a:t>‹#›</a:t>
            </a:fld>
            <a:endParaRPr lang="en-US"/>
          </a:p>
        </p:txBody>
      </p:sp>
    </p:spTree>
    <p:extLst>
      <p:ext uri="{BB962C8B-B14F-4D97-AF65-F5344CB8AC3E}">
        <p14:creationId xmlns:p14="http://schemas.microsoft.com/office/powerpoint/2010/main" val="2991678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5000" b="-6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http://HeartandSoulCEO.com</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©Copyright – Heart &amp; Soul CEO – All Rights Reserved</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t>(720) 663 – 9057</a:t>
            </a:r>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95300" y="185738"/>
            <a:ext cx="685800" cy="685800"/>
          </a:xfrm>
          <a:prstGeom prst="rect">
            <a:avLst/>
          </a:prstGeom>
        </p:spPr>
      </p:pic>
      <p:pic>
        <p:nvPicPr>
          <p:cNvPr id="8" name="Picture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68000" y="247651"/>
            <a:ext cx="1028700" cy="552450"/>
          </a:xfrm>
          <a:prstGeom prst="rect">
            <a:avLst/>
          </a:prstGeom>
        </p:spPr>
      </p:pic>
    </p:spTree>
    <p:extLst>
      <p:ext uri="{BB962C8B-B14F-4D97-AF65-F5344CB8AC3E}">
        <p14:creationId xmlns:p14="http://schemas.microsoft.com/office/powerpoint/2010/main" val="3811639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v"/>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v"/>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v"/>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v"/>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mailto:victoria@heartandsoulceo.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36429"/>
            <a:ext cx="9144000" cy="3674722"/>
          </a:xfrm>
        </p:spPr>
        <p:txBody>
          <a:bodyPr>
            <a:normAutofit/>
          </a:bodyPr>
          <a:lstStyle/>
          <a:p>
            <a:r>
              <a:rPr lang="en-US" sz="8000" dirty="0"/>
              <a:t>Transform Your Relationship with Your Business</a:t>
            </a:r>
          </a:p>
        </p:txBody>
      </p:sp>
      <p:sp>
        <p:nvSpPr>
          <p:cNvPr id="3" name="Subtitle 2"/>
          <p:cNvSpPr>
            <a:spLocks noGrp="1"/>
          </p:cNvSpPr>
          <p:nvPr>
            <p:ph type="subTitle" idx="1"/>
          </p:nvPr>
        </p:nvSpPr>
        <p:spPr>
          <a:xfrm>
            <a:off x="1524000" y="5008806"/>
            <a:ext cx="9144000" cy="1655762"/>
          </a:xfrm>
        </p:spPr>
        <p:txBody>
          <a:bodyPr>
            <a:normAutofit/>
          </a:bodyPr>
          <a:lstStyle/>
          <a:p>
            <a:r>
              <a:rPr lang="en-US" sz="6000" dirty="0">
                <a:solidFill>
                  <a:srgbClr val="84754E"/>
                </a:solidFill>
              </a:rPr>
              <a:t>(And Everything Else </a:t>
            </a:r>
            <a:r>
              <a:rPr lang="en-US" sz="6000" dirty="0">
                <a:solidFill>
                  <a:srgbClr val="84754E"/>
                </a:solidFill>
                <a:sym typeface="Wingdings" panose="05000000000000000000" pitchFamily="2" charset="2"/>
              </a:rPr>
              <a:t>)</a:t>
            </a:r>
            <a:endParaRPr lang="en-US" sz="6000" dirty="0">
              <a:solidFill>
                <a:srgbClr val="84754E"/>
              </a:solidFill>
            </a:endParaRPr>
          </a:p>
        </p:txBody>
      </p:sp>
    </p:spTree>
    <p:extLst>
      <p:ext uri="{BB962C8B-B14F-4D97-AF65-F5344CB8AC3E}">
        <p14:creationId xmlns:p14="http://schemas.microsoft.com/office/powerpoint/2010/main" val="354007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897B1-B1F0-49B7-A1D0-BA41E53C2DE4}"/>
              </a:ext>
            </a:extLst>
          </p:cNvPr>
          <p:cNvSpPr>
            <a:spLocks noGrp="1"/>
          </p:cNvSpPr>
          <p:nvPr>
            <p:ph type="title"/>
          </p:nvPr>
        </p:nvSpPr>
        <p:spPr/>
        <p:txBody>
          <a:bodyPr>
            <a:normAutofit/>
          </a:bodyPr>
          <a:lstStyle/>
          <a:p>
            <a:endParaRPr lang="en-US" sz="6000" dirty="0"/>
          </a:p>
        </p:txBody>
      </p:sp>
      <p:sp>
        <p:nvSpPr>
          <p:cNvPr id="3" name="Content Placeholder 2">
            <a:extLst>
              <a:ext uri="{FF2B5EF4-FFF2-40B4-BE49-F238E27FC236}">
                <a16:creationId xmlns:a16="http://schemas.microsoft.com/office/drawing/2014/main" id="{FA70E70B-49E9-43B1-86D8-1107BD5F60AF}"/>
              </a:ext>
            </a:extLst>
          </p:cNvPr>
          <p:cNvSpPr>
            <a:spLocks noGrp="1"/>
          </p:cNvSpPr>
          <p:nvPr>
            <p:ph idx="1"/>
          </p:nvPr>
        </p:nvSpPr>
        <p:spPr>
          <a:xfrm>
            <a:off x="838200" y="1878041"/>
            <a:ext cx="10515600" cy="4351338"/>
          </a:xfrm>
        </p:spPr>
        <p:txBody>
          <a:bodyPr>
            <a:noAutofit/>
          </a:bodyPr>
          <a:lstStyle/>
          <a:p>
            <a:pPr>
              <a:spcAft>
                <a:spcPts val="2400"/>
              </a:spcAft>
            </a:pPr>
            <a:r>
              <a:rPr lang="en-US" sz="4800" dirty="0"/>
              <a:t>  </a:t>
            </a:r>
            <a:r>
              <a:rPr lang="en-US" sz="4800" dirty="0">
                <a:solidFill>
                  <a:schemeClr val="tx1"/>
                </a:solidFill>
              </a:rPr>
              <a:t>You feel supported by your business and excited about what’s possible</a:t>
            </a:r>
          </a:p>
          <a:p>
            <a:pPr>
              <a:spcAft>
                <a:spcPts val="2400"/>
              </a:spcAft>
            </a:pPr>
            <a:r>
              <a:rPr lang="en-US" sz="4800" dirty="0"/>
              <a:t>  </a:t>
            </a:r>
            <a:r>
              <a:rPr lang="en-US" sz="4800" dirty="0">
                <a:solidFill>
                  <a:schemeClr val="tx1"/>
                </a:solidFill>
              </a:rPr>
              <a:t>When the world outside goes wonky, you navigate nimbly with minimum negative impact</a:t>
            </a:r>
          </a:p>
          <a:p>
            <a:pPr marL="0" indent="0">
              <a:spcAft>
                <a:spcPts val="2400"/>
              </a:spcAft>
              <a:buNone/>
            </a:pPr>
            <a:endParaRPr lang="en-US" sz="4800" dirty="0">
              <a:solidFill>
                <a:schemeClr val="tx1"/>
              </a:solidFill>
            </a:endParaRPr>
          </a:p>
        </p:txBody>
      </p:sp>
    </p:spTree>
    <p:extLst>
      <p:ext uri="{BB962C8B-B14F-4D97-AF65-F5344CB8AC3E}">
        <p14:creationId xmlns:p14="http://schemas.microsoft.com/office/powerpoint/2010/main" val="3710325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64810" y="1690688"/>
            <a:ext cx="9585959" cy="4351338"/>
          </a:xfrm>
        </p:spPr>
        <p:txBody>
          <a:bodyPr>
            <a:noAutofit/>
          </a:bodyPr>
          <a:lstStyle/>
          <a:p>
            <a:pPr marL="0" indent="0" algn="ctr">
              <a:buNone/>
            </a:pPr>
            <a:endParaRPr lang="en-US" sz="4800" dirty="0">
              <a:solidFill>
                <a:schemeClr val="tx1"/>
              </a:solidFill>
            </a:endParaRPr>
          </a:p>
          <a:p>
            <a:pPr marL="0" indent="0" algn="ctr">
              <a:buNone/>
            </a:pPr>
            <a:r>
              <a:rPr lang="en-US" sz="4800" b="1" dirty="0">
                <a:solidFill>
                  <a:schemeClr val="bg2"/>
                </a:solidFill>
              </a:rPr>
              <a:t>Ultimately, you’re living life your way and making a big difference in the world</a:t>
            </a:r>
          </a:p>
        </p:txBody>
      </p:sp>
    </p:spTree>
    <p:extLst>
      <p:ext uri="{BB962C8B-B14F-4D97-AF65-F5344CB8AC3E}">
        <p14:creationId xmlns:p14="http://schemas.microsoft.com/office/powerpoint/2010/main" val="3177230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r>
              <a:rPr lang="en-US" sz="6000" dirty="0"/>
              <a:t>This is NOT</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64810" y="1690688"/>
            <a:ext cx="10515600" cy="4351338"/>
          </a:xfrm>
        </p:spPr>
        <p:txBody>
          <a:bodyPr>
            <a:noAutofit/>
          </a:bodyPr>
          <a:lstStyle/>
          <a:p>
            <a:pPr marL="0" indent="0" algn="ctr">
              <a:buNone/>
            </a:pPr>
            <a:r>
              <a:rPr lang="en-US" sz="4800" dirty="0">
                <a:solidFill>
                  <a:schemeClr val="tx1"/>
                </a:solidFill>
              </a:rPr>
              <a:t>A one-size-fits all approach</a:t>
            </a:r>
          </a:p>
          <a:p>
            <a:pPr marL="0" indent="0" algn="ctr">
              <a:buNone/>
            </a:pPr>
            <a:endParaRPr lang="en-US" sz="4800" dirty="0">
              <a:solidFill>
                <a:schemeClr val="tx1"/>
              </a:solidFill>
            </a:endParaRPr>
          </a:p>
          <a:p>
            <a:pPr marL="0" indent="0" algn="ctr">
              <a:buNone/>
            </a:pPr>
            <a:r>
              <a:rPr lang="en-US" sz="4800" dirty="0">
                <a:solidFill>
                  <a:schemeClr val="tx1"/>
                </a:solidFill>
              </a:rPr>
              <a:t>Productivity at the expense of Creativity</a:t>
            </a:r>
          </a:p>
          <a:p>
            <a:pPr marL="0" indent="0" algn="ctr">
              <a:buNone/>
            </a:pPr>
            <a:endParaRPr lang="en-US" sz="4800" dirty="0">
              <a:solidFill>
                <a:schemeClr val="tx1"/>
              </a:solidFill>
            </a:endParaRPr>
          </a:p>
          <a:p>
            <a:pPr marL="0" indent="0" algn="ctr">
              <a:buNone/>
            </a:pPr>
            <a:r>
              <a:rPr lang="en-US" sz="4800" dirty="0">
                <a:solidFill>
                  <a:schemeClr val="tx1"/>
                </a:solidFill>
              </a:rPr>
              <a:t>About you having to do business like everyone else</a:t>
            </a:r>
          </a:p>
        </p:txBody>
      </p:sp>
    </p:spTree>
    <p:extLst>
      <p:ext uri="{BB962C8B-B14F-4D97-AF65-F5344CB8AC3E}">
        <p14:creationId xmlns:p14="http://schemas.microsoft.com/office/powerpoint/2010/main" val="97383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r>
              <a:rPr lang="en-US" sz="6000" dirty="0"/>
              <a:t>Nor is it…</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79800" y="1525797"/>
            <a:ext cx="10515600" cy="4351338"/>
          </a:xfrm>
        </p:spPr>
        <p:txBody>
          <a:bodyPr>
            <a:noAutofit/>
          </a:bodyPr>
          <a:lstStyle/>
          <a:p>
            <a:pPr marL="0" indent="0" algn="ctr">
              <a:buNone/>
            </a:pPr>
            <a:r>
              <a:rPr lang="en-US" sz="4800" dirty="0">
                <a:solidFill>
                  <a:schemeClr val="tx1"/>
                </a:solidFill>
              </a:rPr>
              <a:t>About having to sacrifice other areas of your life to be successful and make an impact</a:t>
            </a:r>
          </a:p>
          <a:p>
            <a:pPr marL="0" indent="0" algn="ctr">
              <a:buNone/>
            </a:pPr>
            <a:endParaRPr lang="en-US" sz="4800" dirty="0">
              <a:solidFill>
                <a:schemeClr val="tx1"/>
              </a:solidFill>
            </a:endParaRPr>
          </a:p>
          <a:p>
            <a:pPr marL="0" indent="0" algn="ctr">
              <a:buNone/>
            </a:pPr>
            <a:r>
              <a:rPr lang="en-US" sz="4800" dirty="0">
                <a:solidFill>
                  <a:schemeClr val="tx1"/>
                </a:solidFill>
              </a:rPr>
              <a:t>About living a segmented life where you’re one way at work and another way in your personal life.</a:t>
            </a:r>
          </a:p>
        </p:txBody>
      </p:sp>
    </p:spTree>
    <p:extLst>
      <p:ext uri="{BB962C8B-B14F-4D97-AF65-F5344CB8AC3E}">
        <p14:creationId xmlns:p14="http://schemas.microsoft.com/office/powerpoint/2010/main" val="203998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r>
              <a:rPr lang="en-US" sz="6000" dirty="0"/>
              <a:t>I work with Entrepreneurs who…</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64810" y="1690688"/>
            <a:ext cx="10515600" cy="4351338"/>
          </a:xfrm>
        </p:spPr>
        <p:txBody>
          <a:bodyPr>
            <a:noAutofit/>
          </a:bodyPr>
          <a:lstStyle/>
          <a:p>
            <a:pPr marL="0" indent="0" algn="ctr">
              <a:buNone/>
            </a:pPr>
            <a:r>
              <a:rPr lang="en-US" sz="4800" dirty="0">
                <a:solidFill>
                  <a:schemeClr val="tx1"/>
                </a:solidFill>
              </a:rPr>
              <a:t>Want to </a:t>
            </a:r>
            <a:r>
              <a:rPr lang="en-US" sz="4800" b="1" dirty="0">
                <a:solidFill>
                  <a:schemeClr val="bg2"/>
                </a:solidFill>
              </a:rPr>
              <a:t>scale</a:t>
            </a:r>
            <a:r>
              <a:rPr lang="en-US" sz="4800" dirty="0">
                <a:solidFill>
                  <a:schemeClr val="tx1"/>
                </a:solidFill>
              </a:rPr>
              <a:t> and </a:t>
            </a:r>
            <a:r>
              <a:rPr lang="en-US" sz="4800" b="1" dirty="0">
                <a:solidFill>
                  <a:schemeClr val="bg2"/>
                </a:solidFill>
              </a:rPr>
              <a:t>grow</a:t>
            </a:r>
            <a:r>
              <a:rPr lang="en-US" sz="4800" dirty="0">
                <a:solidFill>
                  <a:schemeClr val="tx1"/>
                </a:solidFill>
              </a:rPr>
              <a:t>, yet their </a:t>
            </a:r>
            <a:r>
              <a:rPr lang="en-US" sz="4800" b="1" dirty="0">
                <a:solidFill>
                  <a:schemeClr val="bg2"/>
                </a:solidFill>
              </a:rPr>
              <a:t>business has taken over their life</a:t>
            </a:r>
            <a:r>
              <a:rPr lang="en-US" sz="4800" dirty="0">
                <a:solidFill>
                  <a:schemeClr val="tx1"/>
                </a:solidFill>
              </a:rPr>
              <a:t> </a:t>
            </a:r>
          </a:p>
          <a:p>
            <a:pPr marL="0" indent="0" algn="ctr">
              <a:buNone/>
            </a:pPr>
            <a:endParaRPr lang="en-US" sz="4800" dirty="0">
              <a:solidFill>
                <a:schemeClr val="tx1"/>
              </a:solidFill>
            </a:endParaRPr>
          </a:p>
          <a:p>
            <a:pPr marL="0" indent="0" algn="ctr">
              <a:buNone/>
            </a:pPr>
            <a:r>
              <a:rPr lang="en-US" sz="4800" b="1" dirty="0">
                <a:solidFill>
                  <a:schemeClr val="bg2"/>
                </a:solidFill>
              </a:rPr>
              <a:t>To Live Life their way </a:t>
            </a:r>
            <a:r>
              <a:rPr lang="en-US" sz="4800" dirty="0">
                <a:solidFill>
                  <a:schemeClr val="tx1"/>
                </a:solidFill>
              </a:rPr>
              <a:t>while growing and expanding their impact in the world</a:t>
            </a:r>
          </a:p>
        </p:txBody>
      </p:sp>
    </p:spTree>
    <p:extLst>
      <p:ext uri="{BB962C8B-B14F-4D97-AF65-F5344CB8AC3E}">
        <p14:creationId xmlns:p14="http://schemas.microsoft.com/office/powerpoint/2010/main" val="365818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688299" y="2439649"/>
            <a:ext cx="10515600" cy="1978701"/>
          </a:xfrm>
        </p:spPr>
        <p:txBody>
          <a:bodyPr>
            <a:noAutofit/>
          </a:bodyPr>
          <a:lstStyle/>
          <a:p>
            <a:pPr algn="ctr"/>
            <a:r>
              <a:rPr lang="en-US" dirty="0"/>
              <a:t> </a:t>
            </a:r>
            <a:br>
              <a:rPr lang="en-US" dirty="0"/>
            </a:br>
            <a:r>
              <a:rPr lang="en-US" dirty="0"/>
              <a:t>That’s called a…</a:t>
            </a:r>
            <a:br>
              <a:rPr lang="en-US" dirty="0"/>
            </a:br>
            <a:br>
              <a:rPr lang="en-US" dirty="0"/>
            </a:br>
            <a:r>
              <a:rPr lang="en-US" dirty="0">
                <a:solidFill>
                  <a:schemeClr val="bg2"/>
                </a:solidFill>
              </a:rPr>
              <a:t>Holistic Human Centered Approach to Business</a:t>
            </a:r>
            <a:endParaRPr lang="en-US" dirty="0"/>
          </a:p>
        </p:txBody>
      </p:sp>
    </p:spTree>
    <p:extLst>
      <p:ext uri="{BB962C8B-B14F-4D97-AF65-F5344CB8AC3E}">
        <p14:creationId xmlns:p14="http://schemas.microsoft.com/office/powerpoint/2010/main" val="785506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838200" y="2428407"/>
            <a:ext cx="10515600" cy="1535385"/>
          </a:xfrm>
        </p:spPr>
        <p:txBody>
          <a:bodyPr>
            <a:noAutofit/>
          </a:bodyPr>
          <a:lstStyle/>
          <a:p>
            <a:pPr algn="ctr"/>
            <a:r>
              <a:rPr lang="en-US" dirty="0"/>
              <a:t>This program has 3 Phases</a:t>
            </a:r>
          </a:p>
        </p:txBody>
      </p:sp>
    </p:spTree>
    <p:extLst>
      <p:ext uri="{BB962C8B-B14F-4D97-AF65-F5344CB8AC3E}">
        <p14:creationId xmlns:p14="http://schemas.microsoft.com/office/powerpoint/2010/main" val="2738104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r>
              <a:rPr lang="en-US" sz="6000" dirty="0"/>
              <a:t>Discover</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64810" y="1690688"/>
            <a:ext cx="10515600" cy="4351338"/>
          </a:xfrm>
        </p:spPr>
        <p:txBody>
          <a:bodyPr>
            <a:noAutofit/>
          </a:bodyPr>
          <a:lstStyle/>
          <a:p>
            <a:pPr marL="0" indent="0" algn="ctr">
              <a:buNone/>
            </a:pPr>
            <a:endParaRPr lang="en-US" sz="4800" dirty="0">
              <a:solidFill>
                <a:schemeClr val="tx1"/>
              </a:solidFill>
            </a:endParaRPr>
          </a:p>
          <a:p>
            <a:pPr marL="0" indent="0" algn="ctr">
              <a:buNone/>
            </a:pPr>
            <a:r>
              <a:rPr lang="en-US" sz="4800" dirty="0">
                <a:solidFill>
                  <a:schemeClr val="tx1"/>
                </a:solidFill>
              </a:rPr>
              <a:t>Discover your holistic vision and who you are meant to be as a leader</a:t>
            </a:r>
          </a:p>
        </p:txBody>
      </p:sp>
    </p:spTree>
    <p:extLst>
      <p:ext uri="{BB962C8B-B14F-4D97-AF65-F5344CB8AC3E}">
        <p14:creationId xmlns:p14="http://schemas.microsoft.com/office/powerpoint/2010/main" val="55341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r>
              <a:rPr lang="en-US" sz="6000" dirty="0"/>
              <a:t>Design &amp; Align</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64810" y="1690688"/>
            <a:ext cx="10515600" cy="4351338"/>
          </a:xfrm>
        </p:spPr>
        <p:txBody>
          <a:bodyPr>
            <a:noAutofit/>
          </a:bodyPr>
          <a:lstStyle/>
          <a:p>
            <a:pPr marL="0" indent="0" algn="ctr">
              <a:buNone/>
            </a:pPr>
            <a:endParaRPr lang="en-US" sz="4800" dirty="0">
              <a:solidFill>
                <a:schemeClr val="tx1"/>
              </a:solidFill>
            </a:endParaRPr>
          </a:p>
          <a:p>
            <a:pPr marL="0" indent="0" algn="ctr">
              <a:buNone/>
            </a:pPr>
            <a:r>
              <a:rPr lang="en-US" sz="4800" dirty="0">
                <a:solidFill>
                  <a:schemeClr val="tx1"/>
                </a:solidFill>
              </a:rPr>
              <a:t>Design and align your business blueprint and life-map with your vision</a:t>
            </a:r>
          </a:p>
        </p:txBody>
      </p:sp>
    </p:spTree>
    <p:extLst>
      <p:ext uri="{BB962C8B-B14F-4D97-AF65-F5344CB8AC3E}">
        <p14:creationId xmlns:p14="http://schemas.microsoft.com/office/powerpoint/2010/main" val="3232135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r>
              <a:rPr lang="en-US" sz="6000" dirty="0"/>
              <a:t>Align, Implement &amp; Evolve</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64810" y="1690688"/>
            <a:ext cx="10515600" cy="4351338"/>
          </a:xfrm>
        </p:spPr>
        <p:txBody>
          <a:bodyPr>
            <a:noAutofit/>
          </a:bodyPr>
          <a:lstStyle/>
          <a:p>
            <a:pPr marL="0" indent="0" algn="ctr">
              <a:buNone/>
            </a:pPr>
            <a:endParaRPr lang="en-US" sz="4800" dirty="0">
              <a:solidFill>
                <a:schemeClr val="tx1"/>
              </a:solidFill>
            </a:endParaRPr>
          </a:p>
          <a:p>
            <a:pPr marL="0" indent="0" algn="ctr">
              <a:buNone/>
            </a:pPr>
            <a:r>
              <a:rPr lang="en-US" sz="4800" dirty="0">
                <a:solidFill>
                  <a:schemeClr val="tx1"/>
                </a:solidFill>
              </a:rPr>
              <a:t>Align, implement, and evolve the way work gets done with your company blueprint and vision</a:t>
            </a:r>
          </a:p>
        </p:txBody>
      </p:sp>
    </p:spTree>
    <p:extLst>
      <p:ext uri="{BB962C8B-B14F-4D97-AF65-F5344CB8AC3E}">
        <p14:creationId xmlns:p14="http://schemas.microsoft.com/office/powerpoint/2010/main" val="1895775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5266-CB6C-40D5-8B45-786636A3B4BA}"/>
              </a:ext>
            </a:extLst>
          </p:cNvPr>
          <p:cNvSpPr>
            <a:spLocks noGrp="1"/>
          </p:cNvSpPr>
          <p:nvPr>
            <p:ph type="title"/>
          </p:nvPr>
        </p:nvSpPr>
        <p:spPr/>
        <p:txBody>
          <a:bodyPr>
            <a:normAutofit/>
          </a:bodyPr>
          <a:lstStyle/>
          <a:p>
            <a:r>
              <a:rPr lang="en-US" sz="6000" dirty="0"/>
              <a:t>You’re in the right place if…</a:t>
            </a:r>
          </a:p>
        </p:txBody>
      </p:sp>
      <p:sp>
        <p:nvSpPr>
          <p:cNvPr id="3" name="Content Placeholder 2">
            <a:extLst>
              <a:ext uri="{FF2B5EF4-FFF2-40B4-BE49-F238E27FC236}">
                <a16:creationId xmlns:a16="http://schemas.microsoft.com/office/drawing/2014/main" id="{B780D8B9-D84F-40B2-864F-61C8E797FC14}"/>
              </a:ext>
            </a:extLst>
          </p:cNvPr>
          <p:cNvSpPr>
            <a:spLocks noGrp="1"/>
          </p:cNvSpPr>
          <p:nvPr>
            <p:ph idx="1"/>
          </p:nvPr>
        </p:nvSpPr>
        <p:spPr/>
        <p:txBody>
          <a:bodyPr>
            <a:normAutofit/>
          </a:bodyPr>
          <a:lstStyle/>
          <a:p>
            <a:pPr marL="0" indent="0" algn="ctr">
              <a:buNone/>
            </a:pPr>
            <a:r>
              <a:rPr lang="en-US" sz="5400" dirty="0">
                <a:solidFill>
                  <a:schemeClr val="tx1"/>
                </a:solidFill>
              </a:rPr>
              <a:t>You’ve been in business for at least 3 years and your business still consumes your life!</a:t>
            </a:r>
          </a:p>
        </p:txBody>
      </p:sp>
    </p:spTree>
    <p:extLst>
      <p:ext uri="{BB962C8B-B14F-4D97-AF65-F5344CB8AC3E}">
        <p14:creationId xmlns:p14="http://schemas.microsoft.com/office/powerpoint/2010/main" val="345906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838200" y="815974"/>
            <a:ext cx="10950526" cy="1325563"/>
          </a:xfrm>
        </p:spPr>
        <p:txBody>
          <a:bodyPr>
            <a:noAutofit/>
          </a:bodyPr>
          <a:lstStyle/>
          <a:p>
            <a:r>
              <a:rPr lang="en-US" sz="6000" dirty="0"/>
              <a:t>With my coaching, guidance, and proven framework you can…</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200" y="2443397"/>
            <a:ext cx="10515600" cy="4017364"/>
          </a:xfrm>
        </p:spPr>
        <p:txBody>
          <a:bodyPr>
            <a:noAutofit/>
          </a:bodyPr>
          <a:lstStyle/>
          <a:p>
            <a:pPr marL="0" indent="0" algn="ctr">
              <a:buNone/>
            </a:pPr>
            <a:r>
              <a:rPr lang="en-US" sz="4800" dirty="0">
                <a:solidFill>
                  <a:schemeClr val="tx1"/>
                </a:solidFill>
              </a:rPr>
              <a:t>Have a </a:t>
            </a:r>
            <a:r>
              <a:rPr lang="en-US" sz="4800" b="1" dirty="0">
                <a:solidFill>
                  <a:schemeClr val="bg2"/>
                </a:solidFill>
              </a:rPr>
              <a:t>growing sustainable business </a:t>
            </a:r>
            <a:r>
              <a:rPr lang="en-US" sz="4800" dirty="0">
                <a:solidFill>
                  <a:schemeClr val="tx1"/>
                </a:solidFill>
              </a:rPr>
              <a:t>that </a:t>
            </a:r>
            <a:r>
              <a:rPr lang="en-US" sz="4800" b="1" dirty="0">
                <a:solidFill>
                  <a:schemeClr val="bg2"/>
                </a:solidFill>
              </a:rPr>
              <a:t>Lets you Live Life Your Way</a:t>
            </a:r>
          </a:p>
          <a:p>
            <a:pPr marL="0" indent="0" algn="ctr">
              <a:buNone/>
            </a:pPr>
            <a:r>
              <a:rPr lang="en-US" sz="4800" dirty="0">
                <a:solidFill>
                  <a:schemeClr val="tx1"/>
                </a:solidFill>
              </a:rPr>
              <a:t>And… </a:t>
            </a:r>
          </a:p>
          <a:p>
            <a:pPr marL="0" indent="0" algn="ctr">
              <a:buNone/>
            </a:pPr>
            <a:r>
              <a:rPr lang="en-US" sz="4800" b="1" dirty="0">
                <a:solidFill>
                  <a:schemeClr val="bg2"/>
                </a:solidFill>
              </a:rPr>
              <a:t>Make a difference in the world </a:t>
            </a:r>
            <a:r>
              <a:rPr lang="en-US" sz="4800" dirty="0">
                <a:solidFill>
                  <a:schemeClr val="tx1"/>
                </a:solidFill>
              </a:rPr>
              <a:t>at the same time. </a:t>
            </a:r>
          </a:p>
        </p:txBody>
      </p:sp>
    </p:spTree>
    <p:extLst>
      <p:ext uri="{BB962C8B-B14F-4D97-AF65-F5344CB8AC3E}">
        <p14:creationId xmlns:p14="http://schemas.microsoft.com/office/powerpoint/2010/main" val="148197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838200" y="2428407"/>
            <a:ext cx="10515600" cy="1535385"/>
          </a:xfrm>
        </p:spPr>
        <p:txBody>
          <a:bodyPr>
            <a:noAutofit/>
          </a:bodyPr>
          <a:lstStyle/>
          <a:p>
            <a:pPr algn="ctr"/>
            <a:r>
              <a:rPr lang="en-US" dirty="0"/>
              <a:t>Here’s how it works…</a:t>
            </a:r>
          </a:p>
        </p:txBody>
      </p:sp>
    </p:spTree>
    <p:extLst>
      <p:ext uri="{BB962C8B-B14F-4D97-AF65-F5344CB8AC3E}">
        <p14:creationId xmlns:p14="http://schemas.microsoft.com/office/powerpoint/2010/main" val="3595160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64810" y="1690688"/>
            <a:ext cx="9614095" cy="4351338"/>
          </a:xfrm>
        </p:spPr>
        <p:txBody>
          <a:bodyPr>
            <a:noAutofit/>
          </a:bodyPr>
          <a:lstStyle/>
          <a:p>
            <a:pPr marL="0" indent="0" algn="ctr">
              <a:buNone/>
            </a:pPr>
            <a:endParaRPr lang="en-US" sz="4800" dirty="0">
              <a:solidFill>
                <a:schemeClr val="tx1"/>
              </a:solidFill>
            </a:endParaRPr>
          </a:p>
          <a:p>
            <a:pPr marL="0" indent="0" algn="ctr">
              <a:buNone/>
            </a:pPr>
            <a:r>
              <a:rPr lang="en-US" sz="4800" b="1" dirty="0"/>
              <a:t>Step #1</a:t>
            </a:r>
          </a:p>
          <a:p>
            <a:pPr marL="0" indent="0" algn="ctr">
              <a:buNone/>
            </a:pPr>
            <a:r>
              <a:rPr lang="en-US" sz="4800" dirty="0"/>
              <a:t>You need to discover your holistic vision and who you are meant to be as a leader</a:t>
            </a:r>
          </a:p>
        </p:txBody>
      </p:sp>
    </p:spTree>
    <p:extLst>
      <p:ext uri="{BB962C8B-B14F-4D97-AF65-F5344CB8AC3E}">
        <p14:creationId xmlns:p14="http://schemas.microsoft.com/office/powerpoint/2010/main" val="3773742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553171"/>
            <a:ext cx="11034933" cy="1325563"/>
          </a:xfrm>
        </p:spPr>
        <p:txBody>
          <a:bodyPr>
            <a:noAutofit/>
          </a:bodyPr>
          <a:lstStyle/>
          <a:p>
            <a:r>
              <a:rPr lang="en-US" sz="6000" dirty="0"/>
              <a:t>You need to know…</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78664" y="2248538"/>
            <a:ext cx="10515600" cy="4351338"/>
          </a:xfrm>
        </p:spPr>
        <p:txBody>
          <a:bodyPr>
            <a:noAutofit/>
          </a:bodyPr>
          <a:lstStyle/>
          <a:p>
            <a:pPr marL="0" indent="0" algn="ctr">
              <a:buNone/>
            </a:pPr>
            <a:r>
              <a:rPr lang="en-US" sz="4800" dirty="0">
                <a:solidFill>
                  <a:schemeClr val="tx1"/>
                </a:solidFill>
              </a:rPr>
              <a:t>Where you are</a:t>
            </a:r>
          </a:p>
          <a:p>
            <a:pPr marL="0" indent="0" algn="ctr">
              <a:buNone/>
            </a:pPr>
            <a:endParaRPr lang="en-US" sz="4800" dirty="0">
              <a:solidFill>
                <a:schemeClr val="tx1"/>
              </a:solidFill>
            </a:endParaRPr>
          </a:p>
          <a:p>
            <a:pPr marL="0" indent="0" algn="ctr">
              <a:buNone/>
            </a:pPr>
            <a:r>
              <a:rPr lang="en-US" sz="4800" dirty="0">
                <a:solidFill>
                  <a:schemeClr val="tx1"/>
                </a:solidFill>
              </a:rPr>
              <a:t>How you’re showing up</a:t>
            </a:r>
          </a:p>
          <a:p>
            <a:pPr marL="0" indent="0" algn="ctr">
              <a:buNone/>
            </a:pPr>
            <a:endParaRPr lang="en-US" sz="4800" dirty="0">
              <a:solidFill>
                <a:schemeClr val="tx1"/>
              </a:solidFill>
            </a:endParaRPr>
          </a:p>
          <a:p>
            <a:pPr marL="0" indent="0" algn="ctr">
              <a:buNone/>
            </a:pPr>
            <a:r>
              <a:rPr lang="en-US" sz="4800" dirty="0">
                <a:solidFill>
                  <a:schemeClr val="tx1"/>
                </a:solidFill>
              </a:rPr>
              <a:t>The self-sabotage that gets in your way</a:t>
            </a:r>
          </a:p>
        </p:txBody>
      </p:sp>
    </p:spTree>
    <p:extLst>
      <p:ext uri="{BB962C8B-B14F-4D97-AF65-F5344CB8AC3E}">
        <p14:creationId xmlns:p14="http://schemas.microsoft.com/office/powerpoint/2010/main" val="276636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You need to…</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2676110"/>
            <a:ext cx="10515600" cy="2050635"/>
          </a:xfrm>
        </p:spPr>
        <p:txBody>
          <a:bodyPr>
            <a:noAutofit/>
          </a:bodyPr>
          <a:lstStyle/>
          <a:p>
            <a:pPr marL="0" indent="0" algn="ctr">
              <a:buNone/>
            </a:pPr>
            <a:r>
              <a:rPr lang="en-US" sz="4800" dirty="0">
                <a:solidFill>
                  <a:schemeClr val="tx1"/>
                </a:solidFill>
              </a:rPr>
              <a:t>Acquire skills and tools to navigate your challenges </a:t>
            </a:r>
          </a:p>
        </p:txBody>
      </p:sp>
    </p:spTree>
    <p:extLst>
      <p:ext uri="{BB962C8B-B14F-4D97-AF65-F5344CB8AC3E}">
        <p14:creationId xmlns:p14="http://schemas.microsoft.com/office/powerpoint/2010/main" val="309499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We’ll…</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2676110"/>
            <a:ext cx="10515600" cy="2050635"/>
          </a:xfrm>
        </p:spPr>
        <p:txBody>
          <a:bodyPr>
            <a:noAutofit/>
          </a:bodyPr>
          <a:lstStyle/>
          <a:p>
            <a:pPr marL="0" indent="0" algn="ctr">
              <a:buNone/>
            </a:pPr>
            <a:r>
              <a:rPr lang="en-US" sz="4800" dirty="0">
                <a:solidFill>
                  <a:schemeClr val="tx1"/>
                </a:solidFill>
              </a:rPr>
              <a:t>Cultivate and expand you as a leader </a:t>
            </a:r>
          </a:p>
        </p:txBody>
      </p:sp>
    </p:spTree>
    <p:extLst>
      <p:ext uri="{BB962C8B-B14F-4D97-AF65-F5344CB8AC3E}">
        <p14:creationId xmlns:p14="http://schemas.microsoft.com/office/powerpoint/2010/main" val="177977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You’ll…</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2676110"/>
            <a:ext cx="10515600" cy="2050635"/>
          </a:xfrm>
        </p:spPr>
        <p:txBody>
          <a:bodyPr>
            <a:noAutofit/>
          </a:bodyPr>
          <a:lstStyle/>
          <a:p>
            <a:pPr marL="0" indent="0" algn="ctr">
              <a:buNone/>
            </a:pPr>
            <a:r>
              <a:rPr lang="en-US" sz="4800" dirty="0">
                <a:solidFill>
                  <a:schemeClr val="tx1"/>
                </a:solidFill>
              </a:rPr>
              <a:t>Discover that you are more than you think you are</a:t>
            </a:r>
          </a:p>
        </p:txBody>
      </p:sp>
    </p:spTree>
    <p:extLst>
      <p:ext uri="{BB962C8B-B14F-4D97-AF65-F5344CB8AC3E}">
        <p14:creationId xmlns:p14="http://schemas.microsoft.com/office/powerpoint/2010/main" val="316331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As you…</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1659988"/>
            <a:ext cx="10515600" cy="4579669"/>
          </a:xfrm>
        </p:spPr>
        <p:txBody>
          <a:bodyPr>
            <a:noAutofit/>
          </a:bodyPr>
          <a:lstStyle/>
          <a:p>
            <a:pPr marL="0" indent="0" algn="ctr">
              <a:buNone/>
            </a:pPr>
            <a:r>
              <a:rPr lang="en-US" sz="4800" dirty="0">
                <a:solidFill>
                  <a:schemeClr val="tx1"/>
                </a:solidFill>
              </a:rPr>
              <a:t>Get to know and tangibly see who you are at the soul-level</a:t>
            </a:r>
          </a:p>
          <a:p>
            <a:pPr marL="0" indent="0" algn="ctr">
              <a:buNone/>
            </a:pPr>
            <a:endParaRPr lang="en-US" sz="2000" dirty="0">
              <a:solidFill>
                <a:schemeClr val="tx1"/>
              </a:solidFill>
            </a:endParaRPr>
          </a:p>
          <a:p>
            <a:pPr marL="0" indent="0" algn="ctr">
              <a:buNone/>
            </a:pPr>
            <a:r>
              <a:rPr lang="en-US" sz="4800" dirty="0">
                <a:solidFill>
                  <a:schemeClr val="tx1"/>
                </a:solidFill>
              </a:rPr>
              <a:t>Your purpose </a:t>
            </a:r>
          </a:p>
          <a:p>
            <a:pPr marL="0" indent="0" algn="ctr">
              <a:buNone/>
            </a:pPr>
            <a:endParaRPr lang="en-US" sz="2000" dirty="0">
              <a:solidFill>
                <a:schemeClr val="tx1"/>
              </a:solidFill>
            </a:endParaRPr>
          </a:p>
          <a:p>
            <a:pPr marL="0" indent="0" algn="ctr">
              <a:buNone/>
            </a:pPr>
            <a:r>
              <a:rPr lang="en-US" sz="4800" dirty="0">
                <a:solidFill>
                  <a:schemeClr val="tx1"/>
                </a:solidFill>
              </a:rPr>
              <a:t>How you’re designed to show up in the world</a:t>
            </a:r>
          </a:p>
        </p:txBody>
      </p:sp>
    </p:spTree>
    <p:extLst>
      <p:ext uri="{BB962C8B-B14F-4D97-AF65-F5344CB8AC3E}">
        <p14:creationId xmlns:p14="http://schemas.microsoft.com/office/powerpoint/2010/main" val="379821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We’ll…</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2676110"/>
            <a:ext cx="10515600" cy="2050635"/>
          </a:xfrm>
        </p:spPr>
        <p:txBody>
          <a:bodyPr>
            <a:noAutofit/>
          </a:bodyPr>
          <a:lstStyle/>
          <a:p>
            <a:pPr marL="0" indent="0" algn="ctr">
              <a:buNone/>
            </a:pPr>
            <a:r>
              <a:rPr lang="en-US" sz="4800" dirty="0">
                <a:solidFill>
                  <a:schemeClr val="tx1"/>
                </a:solidFill>
              </a:rPr>
              <a:t>Work together to create a crystal-clear holistic vision to guide you forward</a:t>
            </a:r>
          </a:p>
        </p:txBody>
      </p:sp>
    </p:spTree>
    <p:extLst>
      <p:ext uri="{BB962C8B-B14F-4D97-AF65-F5344CB8AC3E}">
        <p14:creationId xmlns:p14="http://schemas.microsoft.com/office/powerpoint/2010/main" val="54512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1077352" y="1550011"/>
            <a:ext cx="10050193" cy="4351338"/>
          </a:xfrm>
        </p:spPr>
        <p:txBody>
          <a:bodyPr>
            <a:noAutofit/>
          </a:bodyPr>
          <a:lstStyle/>
          <a:p>
            <a:pPr marL="0" indent="0" algn="ctr">
              <a:buNone/>
            </a:pPr>
            <a:endParaRPr lang="en-US" sz="4800" dirty="0">
              <a:solidFill>
                <a:schemeClr val="tx1"/>
              </a:solidFill>
            </a:endParaRPr>
          </a:p>
          <a:p>
            <a:pPr marL="0" indent="0" algn="ctr">
              <a:buNone/>
            </a:pPr>
            <a:r>
              <a:rPr lang="en-US" sz="4800" b="1" dirty="0">
                <a:solidFill>
                  <a:schemeClr val="bg2"/>
                </a:solidFill>
              </a:rPr>
              <a:t>Deeply knowing you, how you are meant to show up in the world and having a crystal-clear holistic vision is your first step</a:t>
            </a:r>
          </a:p>
        </p:txBody>
      </p:sp>
    </p:spTree>
    <p:extLst>
      <p:ext uri="{BB962C8B-B14F-4D97-AF65-F5344CB8AC3E}">
        <p14:creationId xmlns:p14="http://schemas.microsoft.com/office/powerpoint/2010/main" val="3701128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D64F-23C2-4CB9-B598-841A227A897E}"/>
              </a:ext>
            </a:extLst>
          </p:cNvPr>
          <p:cNvSpPr>
            <a:spLocks noGrp="1"/>
          </p:cNvSpPr>
          <p:nvPr>
            <p:ph type="title"/>
          </p:nvPr>
        </p:nvSpPr>
        <p:spPr/>
        <p:txBody>
          <a:bodyPr>
            <a:normAutofit/>
          </a:bodyPr>
          <a:lstStyle/>
          <a:p>
            <a:r>
              <a:rPr lang="en-US" sz="6000" dirty="0"/>
              <a:t>Perhaps…</a:t>
            </a:r>
          </a:p>
        </p:txBody>
      </p:sp>
      <p:sp>
        <p:nvSpPr>
          <p:cNvPr id="3" name="Content Placeholder 2">
            <a:extLst>
              <a:ext uri="{FF2B5EF4-FFF2-40B4-BE49-F238E27FC236}">
                <a16:creationId xmlns:a16="http://schemas.microsoft.com/office/drawing/2014/main" id="{53074E9D-CE25-420A-BBF2-90348CB28053}"/>
              </a:ext>
            </a:extLst>
          </p:cNvPr>
          <p:cNvSpPr>
            <a:spLocks noGrp="1"/>
          </p:cNvSpPr>
          <p:nvPr>
            <p:ph idx="1"/>
          </p:nvPr>
        </p:nvSpPr>
        <p:spPr>
          <a:xfrm>
            <a:off x="838200" y="1690688"/>
            <a:ext cx="10515600" cy="4351338"/>
          </a:xfrm>
        </p:spPr>
        <p:txBody>
          <a:bodyPr>
            <a:noAutofit/>
          </a:bodyPr>
          <a:lstStyle/>
          <a:p>
            <a:pPr marL="0" indent="0" algn="ctr">
              <a:buNone/>
            </a:pPr>
            <a:r>
              <a:rPr lang="en-US" sz="4800" dirty="0">
                <a:solidFill>
                  <a:schemeClr val="tx1"/>
                </a:solidFill>
              </a:rPr>
              <a:t>You can’t sleep at night because you’re plagued by anxiety</a:t>
            </a:r>
          </a:p>
          <a:p>
            <a:pPr marL="0" indent="0" algn="ctr">
              <a:buNone/>
            </a:pPr>
            <a:endParaRPr lang="en-US" sz="4800" dirty="0">
              <a:solidFill>
                <a:schemeClr val="tx1"/>
              </a:solidFill>
            </a:endParaRPr>
          </a:p>
          <a:p>
            <a:pPr marL="0" indent="0" algn="ctr">
              <a:buNone/>
            </a:pPr>
            <a:r>
              <a:rPr lang="en-US" sz="4800" dirty="0">
                <a:solidFill>
                  <a:schemeClr val="tx1"/>
                </a:solidFill>
              </a:rPr>
              <a:t>You have revenues, yet there’s not much left over for you (time, money and/or energy)</a:t>
            </a:r>
            <a:endParaRPr lang="en-US" sz="1200" dirty="0">
              <a:solidFill>
                <a:schemeClr val="tx1"/>
              </a:solidFill>
            </a:endParaRPr>
          </a:p>
        </p:txBody>
      </p:sp>
    </p:spTree>
    <p:extLst>
      <p:ext uri="{BB962C8B-B14F-4D97-AF65-F5344CB8AC3E}">
        <p14:creationId xmlns:p14="http://schemas.microsoft.com/office/powerpoint/2010/main" val="18710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64810" y="1690688"/>
            <a:ext cx="9614095" cy="4351338"/>
          </a:xfrm>
        </p:spPr>
        <p:txBody>
          <a:bodyPr>
            <a:noAutofit/>
          </a:bodyPr>
          <a:lstStyle/>
          <a:p>
            <a:pPr marL="0" indent="0" algn="ctr">
              <a:buNone/>
            </a:pPr>
            <a:endParaRPr lang="en-US" sz="4800" dirty="0">
              <a:solidFill>
                <a:schemeClr val="tx1"/>
              </a:solidFill>
            </a:endParaRPr>
          </a:p>
          <a:p>
            <a:pPr marL="0" indent="0" algn="ctr">
              <a:buNone/>
            </a:pPr>
            <a:r>
              <a:rPr lang="en-US" sz="4800" b="1" dirty="0"/>
              <a:t>Step #2</a:t>
            </a:r>
          </a:p>
          <a:p>
            <a:pPr marL="0" indent="0" algn="ctr">
              <a:buNone/>
            </a:pPr>
            <a:r>
              <a:rPr lang="en-US" sz="4800" dirty="0"/>
              <a:t>You need to </a:t>
            </a:r>
            <a:r>
              <a:rPr lang="en-US" sz="4800" b="1" dirty="0">
                <a:solidFill>
                  <a:schemeClr val="bg2"/>
                </a:solidFill>
              </a:rPr>
              <a:t>design</a:t>
            </a:r>
            <a:r>
              <a:rPr lang="en-US" sz="4800" dirty="0"/>
              <a:t> and </a:t>
            </a:r>
            <a:r>
              <a:rPr lang="en-US" sz="4800" b="1" dirty="0">
                <a:solidFill>
                  <a:schemeClr val="bg2"/>
                </a:solidFill>
              </a:rPr>
              <a:t>align</a:t>
            </a:r>
            <a:r>
              <a:rPr lang="en-US" sz="4800" dirty="0"/>
              <a:t> your business blueprint and life-map with your vision</a:t>
            </a:r>
          </a:p>
        </p:txBody>
      </p:sp>
    </p:spTree>
    <p:extLst>
      <p:ext uri="{BB962C8B-B14F-4D97-AF65-F5344CB8AC3E}">
        <p14:creationId xmlns:p14="http://schemas.microsoft.com/office/powerpoint/2010/main" val="36217038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You’ll…</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2676110"/>
            <a:ext cx="10515600" cy="2050635"/>
          </a:xfrm>
        </p:spPr>
        <p:txBody>
          <a:bodyPr>
            <a:noAutofit/>
          </a:bodyPr>
          <a:lstStyle/>
          <a:p>
            <a:pPr marL="0" indent="0" algn="ctr">
              <a:buNone/>
            </a:pPr>
            <a:r>
              <a:rPr lang="en-US" sz="4800" dirty="0">
                <a:solidFill>
                  <a:schemeClr val="tx1"/>
                </a:solidFill>
              </a:rPr>
              <a:t>Create an </a:t>
            </a:r>
            <a:r>
              <a:rPr lang="en-US" sz="4800" b="1" dirty="0">
                <a:solidFill>
                  <a:schemeClr val="bg2"/>
                </a:solidFill>
              </a:rPr>
              <a:t>inspiring life map </a:t>
            </a:r>
            <a:r>
              <a:rPr lang="en-US" sz="4800" dirty="0">
                <a:solidFill>
                  <a:schemeClr val="tx1"/>
                </a:solidFill>
              </a:rPr>
              <a:t>to guide you</a:t>
            </a:r>
          </a:p>
        </p:txBody>
      </p:sp>
    </p:spTree>
    <p:extLst>
      <p:ext uri="{BB962C8B-B14F-4D97-AF65-F5344CB8AC3E}">
        <p14:creationId xmlns:p14="http://schemas.microsoft.com/office/powerpoint/2010/main" val="87240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We’ll…</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2676110"/>
            <a:ext cx="10515600" cy="2050635"/>
          </a:xfrm>
        </p:spPr>
        <p:txBody>
          <a:bodyPr>
            <a:noAutofit/>
          </a:bodyPr>
          <a:lstStyle/>
          <a:p>
            <a:pPr marL="0" indent="0" algn="ctr">
              <a:buNone/>
            </a:pPr>
            <a:r>
              <a:rPr lang="en-US" sz="4800" dirty="0">
                <a:solidFill>
                  <a:schemeClr val="tx1"/>
                </a:solidFill>
              </a:rPr>
              <a:t>Work together to </a:t>
            </a:r>
            <a:r>
              <a:rPr lang="en-US" sz="4800" b="1" dirty="0">
                <a:solidFill>
                  <a:schemeClr val="bg2"/>
                </a:solidFill>
              </a:rPr>
              <a:t>design</a:t>
            </a:r>
            <a:r>
              <a:rPr lang="en-US" sz="4800" dirty="0">
                <a:solidFill>
                  <a:schemeClr val="tx1"/>
                </a:solidFill>
              </a:rPr>
              <a:t> and </a:t>
            </a:r>
            <a:r>
              <a:rPr lang="en-US" sz="4800" b="1" dirty="0">
                <a:solidFill>
                  <a:schemeClr val="bg2"/>
                </a:solidFill>
              </a:rPr>
              <a:t>develop</a:t>
            </a:r>
            <a:r>
              <a:rPr lang="en-US" sz="4800" dirty="0">
                <a:solidFill>
                  <a:schemeClr val="tx1"/>
                </a:solidFill>
              </a:rPr>
              <a:t> a </a:t>
            </a:r>
            <a:r>
              <a:rPr lang="en-US" sz="4800" b="1" dirty="0">
                <a:solidFill>
                  <a:schemeClr val="bg2"/>
                </a:solidFill>
              </a:rPr>
              <a:t>blueprint</a:t>
            </a:r>
            <a:r>
              <a:rPr lang="en-US" sz="4800" dirty="0">
                <a:solidFill>
                  <a:schemeClr val="tx1"/>
                </a:solidFill>
              </a:rPr>
              <a:t> for your business</a:t>
            </a:r>
          </a:p>
        </p:txBody>
      </p:sp>
    </p:spTree>
    <p:extLst>
      <p:ext uri="{BB962C8B-B14F-4D97-AF65-F5344CB8AC3E}">
        <p14:creationId xmlns:p14="http://schemas.microsoft.com/office/powerpoint/2010/main" val="383092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That includes creating</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2676110"/>
            <a:ext cx="10515600" cy="2050635"/>
          </a:xfrm>
        </p:spPr>
        <p:txBody>
          <a:bodyPr>
            <a:noAutofit/>
          </a:bodyPr>
          <a:lstStyle/>
          <a:p>
            <a:pPr marL="0" indent="0" algn="ctr">
              <a:buNone/>
            </a:pPr>
            <a:r>
              <a:rPr lang="en-US" sz="4800" dirty="0">
                <a:solidFill>
                  <a:schemeClr val="tx1"/>
                </a:solidFill>
              </a:rPr>
              <a:t>Your </a:t>
            </a:r>
            <a:r>
              <a:rPr lang="en-US" sz="4800" b="1" dirty="0">
                <a:solidFill>
                  <a:schemeClr val="bg2"/>
                </a:solidFill>
              </a:rPr>
              <a:t>vision</a:t>
            </a:r>
            <a:r>
              <a:rPr lang="en-US" sz="4800" dirty="0">
                <a:solidFill>
                  <a:schemeClr val="tx1"/>
                </a:solidFill>
              </a:rPr>
              <a:t>, mission, core values, </a:t>
            </a:r>
            <a:r>
              <a:rPr lang="en-US" sz="4800" b="1" dirty="0">
                <a:solidFill>
                  <a:schemeClr val="bg2"/>
                </a:solidFill>
              </a:rPr>
              <a:t>purpose</a:t>
            </a:r>
            <a:r>
              <a:rPr lang="en-US" sz="4800" dirty="0">
                <a:solidFill>
                  <a:schemeClr val="tx1"/>
                </a:solidFill>
              </a:rPr>
              <a:t> and strategic vision…</a:t>
            </a:r>
          </a:p>
        </p:txBody>
      </p:sp>
    </p:spTree>
    <p:extLst>
      <p:ext uri="{BB962C8B-B14F-4D97-AF65-F5344CB8AC3E}">
        <p14:creationId xmlns:p14="http://schemas.microsoft.com/office/powerpoint/2010/main" val="327891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In a way that…</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2676110"/>
            <a:ext cx="10515600" cy="2050635"/>
          </a:xfrm>
        </p:spPr>
        <p:txBody>
          <a:bodyPr>
            <a:noAutofit/>
          </a:bodyPr>
          <a:lstStyle/>
          <a:p>
            <a:pPr marL="0" indent="0" algn="ctr">
              <a:buNone/>
            </a:pPr>
            <a:r>
              <a:rPr lang="en-US" sz="4800" b="1" dirty="0">
                <a:solidFill>
                  <a:schemeClr val="bg2"/>
                </a:solidFill>
              </a:rPr>
              <a:t>Inspires</a:t>
            </a:r>
            <a:r>
              <a:rPr lang="en-US" sz="4800" dirty="0">
                <a:solidFill>
                  <a:schemeClr val="tx1"/>
                </a:solidFill>
              </a:rPr>
              <a:t> and </a:t>
            </a:r>
            <a:r>
              <a:rPr lang="en-US" sz="4800" b="1" dirty="0">
                <a:solidFill>
                  <a:schemeClr val="bg2"/>
                </a:solidFill>
              </a:rPr>
              <a:t>engages</a:t>
            </a:r>
            <a:r>
              <a:rPr lang="en-US" sz="4800" dirty="0">
                <a:solidFill>
                  <a:schemeClr val="tx1"/>
                </a:solidFill>
              </a:rPr>
              <a:t> you, your team and your clients/customers.</a:t>
            </a:r>
          </a:p>
        </p:txBody>
      </p:sp>
    </p:spTree>
    <p:extLst>
      <p:ext uri="{BB962C8B-B14F-4D97-AF65-F5344CB8AC3E}">
        <p14:creationId xmlns:p14="http://schemas.microsoft.com/office/powerpoint/2010/main" val="292106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We’ll…</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2676110"/>
            <a:ext cx="10515600" cy="2050635"/>
          </a:xfrm>
        </p:spPr>
        <p:txBody>
          <a:bodyPr>
            <a:noAutofit/>
          </a:bodyPr>
          <a:lstStyle/>
          <a:p>
            <a:pPr marL="0" indent="0" algn="ctr">
              <a:buNone/>
            </a:pPr>
            <a:r>
              <a:rPr lang="en-US" sz="4800" dirty="0">
                <a:solidFill>
                  <a:schemeClr val="tx1"/>
                </a:solidFill>
              </a:rPr>
              <a:t>Work together to </a:t>
            </a:r>
            <a:r>
              <a:rPr lang="en-US" sz="4800" b="1" dirty="0">
                <a:solidFill>
                  <a:schemeClr val="bg2"/>
                </a:solidFill>
              </a:rPr>
              <a:t>grow your leadership mindset</a:t>
            </a:r>
            <a:endParaRPr lang="en-US" sz="4800" dirty="0">
              <a:solidFill>
                <a:schemeClr val="tx1"/>
              </a:solidFill>
            </a:endParaRPr>
          </a:p>
        </p:txBody>
      </p:sp>
    </p:spTree>
    <p:extLst>
      <p:ext uri="{BB962C8B-B14F-4D97-AF65-F5344CB8AC3E}">
        <p14:creationId xmlns:p14="http://schemas.microsoft.com/office/powerpoint/2010/main" val="15567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2676110"/>
            <a:ext cx="10515600" cy="2050635"/>
          </a:xfrm>
        </p:spPr>
        <p:txBody>
          <a:bodyPr>
            <a:noAutofit/>
          </a:bodyPr>
          <a:lstStyle/>
          <a:p>
            <a:pPr marL="0" indent="0" algn="ctr">
              <a:buNone/>
            </a:pPr>
            <a:r>
              <a:rPr lang="en-US" sz="4800" dirty="0">
                <a:solidFill>
                  <a:schemeClr val="tx1"/>
                </a:solidFill>
              </a:rPr>
              <a:t>To be in </a:t>
            </a:r>
            <a:r>
              <a:rPr lang="en-US" sz="4800" b="1" dirty="0">
                <a:solidFill>
                  <a:schemeClr val="bg2"/>
                </a:solidFill>
              </a:rPr>
              <a:t>alignment</a:t>
            </a:r>
            <a:r>
              <a:rPr lang="en-US" sz="4800" dirty="0">
                <a:solidFill>
                  <a:schemeClr val="tx1"/>
                </a:solidFill>
              </a:rPr>
              <a:t> with and to the </a:t>
            </a:r>
            <a:r>
              <a:rPr lang="en-US" sz="4800" b="1" dirty="0">
                <a:solidFill>
                  <a:schemeClr val="bg2"/>
                </a:solidFill>
              </a:rPr>
              <a:t>level </a:t>
            </a:r>
            <a:r>
              <a:rPr lang="en-US" sz="4800" dirty="0">
                <a:solidFill>
                  <a:schemeClr val="tx1"/>
                </a:solidFill>
              </a:rPr>
              <a:t>necessary to </a:t>
            </a:r>
            <a:r>
              <a:rPr lang="en-US" sz="4800" b="1" dirty="0">
                <a:solidFill>
                  <a:schemeClr val="bg2"/>
                </a:solidFill>
              </a:rPr>
              <a:t>bring your vision to life.</a:t>
            </a:r>
            <a:endParaRPr lang="en-US" sz="4800" dirty="0">
              <a:solidFill>
                <a:schemeClr val="tx1"/>
              </a:solidFill>
            </a:endParaRPr>
          </a:p>
        </p:txBody>
      </p:sp>
    </p:spTree>
    <p:extLst>
      <p:ext uri="{BB962C8B-B14F-4D97-AF65-F5344CB8AC3E}">
        <p14:creationId xmlns:p14="http://schemas.microsoft.com/office/powerpoint/2010/main" val="95156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1077352" y="1550011"/>
            <a:ext cx="10050193" cy="4351338"/>
          </a:xfrm>
        </p:spPr>
        <p:txBody>
          <a:bodyPr>
            <a:noAutofit/>
          </a:bodyPr>
          <a:lstStyle/>
          <a:p>
            <a:pPr marL="0" indent="0" algn="ctr">
              <a:buNone/>
            </a:pPr>
            <a:endParaRPr lang="en-US" sz="4800" dirty="0">
              <a:solidFill>
                <a:schemeClr val="tx1"/>
              </a:solidFill>
            </a:endParaRPr>
          </a:p>
          <a:p>
            <a:pPr marL="0" indent="0" algn="ctr">
              <a:buNone/>
            </a:pPr>
            <a:r>
              <a:rPr lang="en-US" sz="4800" b="1" dirty="0">
                <a:solidFill>
                  <a:schemeClr val="bg2"/>
                </a:solidFill>
              </a:rPr>
              <a:t>Creating a business blueprint and life-map that inspires you and clearly communicates your holistic vision and developing a mindset to match is your second step</a:t>
            </a:r>
          </a:p>
        </p:txBody>
      </p:sp>
    </p:spTree>
    <p:extLst>
      <p:ext uri="{BB962C8B-B14F-4D97-AF65-F5344CB8AC3E}">
        <p14:creationId xmlns:p14="http://schemas.microsoft.com/office/powerpoint/2010/main" val="505504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64810" y="1690688"/>
            <a:ext cx="9614095" cy="4351338"/>
          </a:xfrm>
        </p:spPr>
        <p:txBody>
          <a:bodyPr>
            <a:noAutofit/>
          </a:bodyPr>
          <a:lstStyle/>
          <a:p>
            <a:pPr marL="0" indent="0" algn="ctr">
              <a:buNone/>
            </a:pPr>
            <a:endParaRPr lang="en-US" sz="4800" dirty="0">
              <a:solidFill>
                <a:schemeClr val="tx1"/>
              </a:solidFill>
            </a:endParaRPr>
          </a:p>
          <a:p>
            <a:pPr marL="0" indent="0" algn="ctr">
              <a:buNone/>
            </a:pPr>
            <a:r>
              <a:rPr lang="en-US" sz="4800" b="1" dirty="0"/>
              <a:t>Step #3</a:t>
            </a:r>
          </a:p>
          <a:p>
            <a:pPr marL="0" indent="0" algn="ctr">
              <a:buNone/>
            </a:pPr>
            <a:r>
              <a:rPr lang="en-US" sz="4800" dirty="0"/>
              <a:t>You need to </a:t>
            </a:r>
            <a:r>
              <a:rPr lang="en-US" sz="4800" b="1" dirty="0">
                <a:solidFill>
                  <a:schemeClr val="bg2"/>
                </a:solidFill>
              </a:rPr>
              <a:t>align</a:t>
            </a:r>
            <a:r>
              <a:rPr lang="en-US" sz="4800" dirty="0"/>
              <a:t>, </a:t>
            </a:r>
            <a:r>
              <a:rPr lang="en-US" sz="4800" b="1" dirty="0">
                <a:solidFill>
                  <a:schemeClr val="bg2"/>
                </a:solidFill>
              </a:rPr>
              <a:t>implement</a:t>
            </a:r>
            <a:r>
              <a:rPr lang="en-US" sz="4800" dirty="0"/>
              <a:t>, and </a:t>
            </a:r>
            <a:r>
              <a:rPr lang="en-US" sz="4800" b="1" dirty="0">
                <a:solidFill>
                  <a:schemeClr val="bg2"/>
                </a:solidFill>
              </a:rPr>
              <a:t>evolve</a:t>
            </a:r>
            <a:r>
              <a:rPr lang="en-US" sz="4800" dirty="0"/>
              <a:t> the way work gets done with your company blueprint and vision</a:t>
            </a:r>
          </a:p>
        </p:txBody>
      </p:sp>
    </p:spTree>
    <p:extLst>
      <p:ext uri="{BB962C8B-B14F-4D97-AF65-F5344CB8AC3E}">
        <p14:creationId xmlns:p14="http://schemas.microsoft.com/office/powerpoint/2010/main" val="37162198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You’ll…</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1730326"/>
            <a:ext cx="10515600" cy="4093699"/>
          </a:xfrm>
        </p:spPr>
        <p:txBody>
          <a:bodyPr>
            <a:noAutofit/>
          </a:bodyPr>
          <a:lstStyle/>
          <a:p>
            <a:pPr marL="0" indent="0" algn="ctr">
              <a:buNone/>
            </a:pPr>
            <a:r>
              <a:rPr lang="en-US" sz="4800" dirty="0">
                <a:solidFill>
                  <a:schemeClr val="tx1"/>
                </a:solidFill>
              </a:rPr>
              <a:t>Design your environment</a:t>
            </a:r>
          </a:p>
          <a:p>
            <a:pPr marL="0" indent="0" algn="ctr">
              <a:buNone/>
            </a:pPr>
            <a:endParaRPr lang="en-US" sz="4800" dirty="0">
              <a:solidFill>
                <a:schemeClr val="tx1"/>
              </a:solidFill>
            </a:endParaRPr>
          </a:p>
          <a:p>
            <a:pPr marL="0" indent="0" algn="ctr">
              <a:buNone/>
            </a:pPr>
            <a:r>
              <a:rPr lang="en-US" sz="4800" dirty="0">
                <a:solidFill>
                  <a:schemeClr val="tx1"/>
                </a:solidFill>
              </a:rPr>
              <a:t>Culture</a:t>
            </a:r>
          </a:p>
          <a:p>
            <a:pPr marL="0" indent="0" algn="ctr">
              <a:buNone/>
            </a:pPr>
            <a:endParaRPr lang="en-US" sz="4800" dirty="0">
              <a:solidFill>
                <a:schemeClr val="tx1"/>
              </a:solidFill>
            </a:endParaRPr>
          </a:p>
          <a:p>
            <a:pPr marL="0" indent="0" algn="ctr">
              <a:buNone/>
            </a:pPr>
            <a:r>
              <a:rPr lang="en-US" sz="4800" dirty="0">
                <a:solidFill>
                  <a:schemeClr val="tx1"/>
                </a:solidFill>
              </a:rPr>
              <a:t>Identify your dream team</a:t>
            </a:r>
          </a:p>
        </p:txBody>
      </p:sp>
    </p:spTree>
    <p:extLst>
      <p:ext uri="{BB962C8B-B14F-4D97-AF65-F5344CB8AC3E}">
        <p14:creationId xmlns:p14="http://schemas.microsoft.com/office/powerpoint/2010/main" val="34616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E9AE0-4C78-448A-BD03-FC6BA2A171C0}"/>
              </a:ext>
            </a:extLst>
          </p:cNvPr>
          <p:cNvSpPr>
            <a:spLocks noGrp="1"/>
          </p:cNvSpPr>
          <p:nvPr>
            <p:ph type="title"/>
          </p:nvPr>
        </p:nvSpPr>
        <p:spPr/>
        <p:txBody>
          <a:bodyPr>
            <a:normAutofit/>
          </a:bodyPr>
          <a:lstStyle/>
          <a:p>
            <a:r>
              <a:rPr lang="en-US" sz="6000" dirty="0"/>
              <a:t>Or…</a:t>
            </a:r>
          </a:p>
        </p:txBody>
      </p:sp>
      <p:sp>
        <p:nvSpPr>
          <p:cNvPr id="3" name="Content Placeholder 2">
            <a:extLst>
              <a:ext uri="{FF2B5EF4-FFF2-40B4-BE49-F238E27FC236}">
                <a16:creationId xmlns:a16="http://schemas.microsoft.com/office/drawing/2014/main" id="{3ACDCAB1-14D3-4E32-A465-9326D87911CD}"/>
              </a:ext>
            </a:extLst>
          </p:cNvPr>
          <p:cNvSpPr>
            <a:spLocks noGrp="1"/>
          </p:cNvSpPr>
          <p:nvPr>
            <p:ph idx="1"/>
          </p:nvPr>
        </p:nvSpPr>
        <p:spPr>
          <a:xfrm>
            <a:off x="838200" y="1479672"/>
            <a:ext cx="10515600" cy="4351338"/>
          </a:xfrm>
        </p:spPr>
        <p:txBody>
          <a:bodyPr>
            <a:noAutofit/>
          </a:bodyPr>
          <a:lstStyle/>
          <a:p>
            <a:pPr marL="0" indent="0" algn="ctr">
              <a:buNone/>
            </a:pPr>
            <a:r>
              <a:rPr lang="en-US" sz="4800" dirty="0">
                <a:solidFill>
                  <a:schemeClr val="tx1"/>
                </a:solidFill>
              </a:rPr>
              <a:t>You’ve struggled to bring on the right people to help you grow</a:t>
            </a:r>
          </a:p>
          <a:p>
            <a:pPr marL="0" indent="0" algn="ctr">
              <a:buNone/>
            </a:pPr>
            <a:endParaRPr lang="en-US" sz="4800" dirty="0">
              <a:solidFill>
                <a:schemeClr val="tx1"/>
              </a:solidFill>
            </a:endParaRPr>
          </a:p>
          <a:p>
            <a:pPr marL="0" indent="0" algn="ctr">
              <a:buNone/>
            </a:pPr>
            <a:r>
              <a:rPr lang="en-US" sz="4800" dirty="0">
                <a:solidFill>
                  <a:schemeClr val="tx1"/>
                </a:solidFill>
              </a:rPr>
              <a:t>You feel like you’re in a small boat on a big ocean being tossed about by the wind and the waves</a:t>
            </a:r>
          </a:p>
          <a:p>
            <a:pPr marL="0" indent="0">
              <a:buNone/>
            </a:pPr>
            <a:endParaRPr lang="en-US" sz="4800" dirty="0">
              <a:solidFill>
                <a:schemeClr val="tx1"/>
              </a:solidFill>
            </a:endParaRPr>
          </a:p>
          <a:p>
            <a:endParaRPr lang="en-US" sz="4800" dirty="0">
              <a:solidFill>
                <a:schemeClr val="tx1"/>
              </a:solidFill>
            </a:endParaRPr>
          </a:p>
        </p:txBody>
      </p:sp>
    </p:spTree>
    <p:extLst>
      <p:ext uri="{BB962C8B-B14F-4D97-AF65-F5344CB8AC3E}">
        <p14:creationId xmlns:p14="http://schemas.microsoft.com/office/powerpoint/2010/main" val="98366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You’ll…</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578534" y="1659988"/>
            <a:ext cx="11034932" cy="4579669"/>
          </a:xfrm>
        </p:spPr>
        <p:txBody>
          <a:bodyPr>
            <a:noAutofit/>
          </a:bodyPr>
          <a:lstStyle/>
          <a:p>
            <a:pPr marL="0" indent="0" algn="ctr">
              <a:buNone/>
            </a:pPr>
            <a:r>
              <a:rPr lang="en-US" sz="4800" dirty="0">
                <a:solidFill>
                  <a:schemeClr val="tx1"/>
                </a:solidFill>
              </a:rPr>
              <a:t>Identify your core processes</a:t>
            </a:r>
          </a:p>
          <a:p>
            <a:pPr marL="0" indent="0" algn="ctr">
              <a:buNone/>
            </a:pPr>
            <a:endParaRPr lang="en-US" sz="2000" dirty="0">
              <a:solidFill>
                <a:schemeClr val="tx1"/>
              </a:solidFill>
            </a:endParaRPr>
          </a:p>
          <a:p>
            <a:pPr marL="0" indent="0" algn="ctr">
              <a:buNone/>
            </a:pPr>
            <a:r>
              <a:rPr lang="en-US" sz="4800" dirty="0">
                <a:solidFill>
                  <a:schemeClr val="tx1"/>
                </a:solidFill>
              </a:rPr>
              <a:t>Refine current product &amp; services and/or delivery</a:t>
            </a:r>
          </a:p>
          <a:p>
            <a:pPr marL="0" indent="0" algn="ctr">
              <a:buNone/>
            </a:pPr>
            <a:endParaRPr lang="en-US" sz="2000" dirty="0">
              <a:solidFill>
                <a:schemeClr val="tx1"/>
              </a:solidFill>
            </a:endParaRPr>
          </a:p>
          <a:p>
            <a:pPr marL="0" indent="0" algn="ctr">
              <a:buNone/>
            </a:pPr>
            <a:r>
              <a:rPr lang="en-US" sz="4800" dirty="0">
                <a:solidFill>
                  <a:schemeClr val="tx1"/>
                </a:solidFill>
              </a:rPr>
              <a:t>Design additional offerings that leverage your expertise and genius</a:t>
            </a:r>
          </a:p>
          <a:p>
            <a:pPr marL="0" indent="0" algn="ctr">
              <a:buNone/>
            </a:pPr>
            <a:endParaRPr lang="en-US" sz="4800" dirty="0">
              <a:solidFill>
                <a:schemeClr val="tx1"/>
              </a:solidFill>
            </a:endParaRPr>
          </a:p>
        </p:txBody>
      </p:sp>
    </p:spTree>
    <p:extLst>
      <p:ext uri="{BB962C8B-B14F-4D97-AF65-F5344CB8AC3E}">
        <p14:creationId xmlns:p14="http://schemas.microsoft.com/office/powerpoint/2010/main" val="146031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739725" y="1943906"/>
            <a:ext cx="10515600" cy="3415201"/>
          </a:xfrm>
        </p:spPr>
        <p:txBody>
          <a:bodyPr>
            <a:noAutofit/>
          </a:bodyPr>
          <a:lstStyle/>
          <a:p>
            <a:pPr marL="0" indent="0" algn="ctr">
              <a:buNone/>
            </a:pPr>
            <a:r>
              <a:rPr lang="en-US" sz="4800" dirty="0">
                <a:solidFill>
                  <a:schemeClr val="tx1"/>
                </a:solidFill>
              </a:rPr>
              <a:t>For where you are now</a:t>
            </a:r>
          </a:p>
          <a:p>
            <a:pPr marL="0" indent="0" algn="ctr">
              <a:buNone/>
            </a:pPr>
            <a:r>
              <a:rPr lang="en-US" sz="4800" dirty="0">
                <a:solidFill>
                  <a:schemeClr val="tx1"/>
                </a:solidFill>
              </a:rPr>
              <a:t> </a:t>
            </a:r>
          </a:p>
          <a:p>
            <a:pPr marL="0" indent="0" algn="ctr">
              <a:buNone/>
            </a:pPr>
            <a:r>
              <a:rPr lang="en-US" sz="4800" dirty="0">
                <a:solidFill>
                  <a:schemeClr val="tx1"/>
                </a:solidFill>
              </a:rPr>
              <a:t>Position your business for further growth and expansion on all levels</a:t>
            </a:r>
          </a:p>
        </p:txBody>
      </p:sp>
    </p:spTree>
    <p:extLst>
      <p:ext uri="{BB962C8B-B14F-4D97-AF65-F5344CB8AC3E}">
        <p14:creationId xmlns:p14="http://schemas.microsoft.com/office/powerpoint/2010/main" val="338765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I’ll…</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199" y="1716258"/>
            <a:ext cx="10515600" cy="4895557"/>
          </a:xfrm>
        </p:spPr>
        <p:txBody>
          <a:bodyPr>
            <a:noAutofit/>
          </a:bodyPr>
          <a:lstStyle/>
          <a:p>
            <a:pPr marL="0" indent="0" algn="ctr">
              <a:buNone/>
            </a:pPr>
            <a:r>
              <a:rPr lang="en-US" sz="4800" dirty="0">
                <a:solidFill>
                  <a:schemeClr val="tx1"/>
                </a:solidFill>
              </a:rPr>
              <a:t>Coach you</a:t>
            </a:r>
          </a:p>
          <a:p>
            <a:pPr marL="0" indent="0" algn="ctr">
              <a:buNone/>
            </a:pPr>
            <a:endParaRPr lang="en-US" sz="2000" dirty="0">
              <a:solidFill>
                <a:schemeClr val="tx1"/>
              </a:solidFill>
            </a:endParaRPr>
          </a:p>
          <a:p>
            <a:pPr marL="0" indent="0" algn="ctr">
              <a:buNone/>
            </a:pPr>
            <a:r>
              <a:rPr lang="en-US" sz="4800" dirty="0">
                <a:solidFill>
                  <a:schemeClr val="tx1"/>
                </a:solidFill>
              </a:rPr>
              <a:t>Hold the space for you to follow your vision when the going gets tuff </a:t>
            </a:r>
          </a:p>
          <a:p>
            <a:pPr marL="0" indent="0" algn="ctr">
              <a:buNone/>
            </a:pPr>
            <a:endParaRPr lang="en-US" sz="2000" dirty="0">
              <a:solidFill>
                <a:schemeClr val="tx1"/>
              </a:solidFill>
            </a:endParaRPr>
          </a:p>
          <a:p>
            <a:pPr marL="0" indent="0" algn="ctr">
              <a:buNone/>
            </a:pPr>
            <a:r>
              <a:rPr lang="en-US" sz="4800" dirty="0">
                <a:solidFill>
                  <a:schemeClr val="tx1"/>
                </a:solidFill>
              </a:rPr>
              <a:t>Be your guide and strongest advocate</a:t>
            </a:r>
          </a:p>
        </p:txBody>
      </p:sp>
    </p:spTree>
    <p:extLst>
      <p:ext uri="{BB962C8B-B14F-4D97-AF65-F5344CB8AC3E}">
        <p14:creationId xmlns:p14="http://schemas.microsoft.com/office/powerpoint/2010/main" val="334896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1077352" y="1550011"/>
            <a:ext cx="10050193" cy="4351338"/>
          </a:xfrm>
        </p:spPr>
        <p:txBody>
          <a:bodyPr>
            <a:noAutofit/>
          </a:bodyPr>
          <a:lstStyle/>
          <a:p>
            <a:pPr marL="0" indent="0" algn="ctr">
              <a:buNone/>
            </a:pPr>
            <a:endParaRPr lang="en-US" sz="4800" dirty="0">
              <a:solidFill>
                <a:schemeClr val="tx1"/>
              </a:solidFill>
            </a:endParaRPr>
          </a:p>
          <a:p>
            <a:pPr marL="0" indent="0" algn="ctr">
              <a:buNone/>
            </a:pPr>
            <a:r>
              <a:rPr lang="en-US" sz="4800" b="1" dirty="0">
                <a:solidFill>
                  <a:schemeClr val="bg2"/>
                </a:solidFill>
              </a:rPr>
              <a:t>To evolve your business and leadership as you align and implement the way work gets done with your company blueprint and vision is the third step</a:t>
            </a:r>
          </a:p>
        </p:txBody>
      </p:sp>
    </p:spTree>
    <p:extLst>
      <p:ext uri="{BB962C8B-B14F-4D97-AF65-F5344CB8AC3E}">
        <p14:creationId xmlns:p14="http://schemas.microsoft.com/office/powerpoint/2010/main" val="4131498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838200" y="2428407"/>
            <a:ext cx="10515600" cy="1535385"/>
          </a:xfrm>
        </p:spPr>
        <p:txBody>
          <a:bodyPr>
            <a:noAutofit/>
          </a:bodyPr>
          <a:lstStyle/>
          <a:p>
            <a:pPr algn="ctr"/>
            <a:r>
              <a:rPr lang="en-US" dirty="0"/>
              <a:t>It’s Story Time </a:t>
            </a:r>
            <a:r>
              <a:rPr lang="en-US" dirty="0">
                <a:solidFill>
                  <a:schemeClr val="bg2"/>
                </a:solidFill>
                <a:sym typeface="Wingdings" panose="05000000000000000000" pitchFamily="2" charset="2"/>
              </a:rPr>
              <a:t></a:t>
            </a:r>
            <a:endParaRPr lang="en-US" dirty="0">
              <a:solidFill>
                <a:schemeClr val="bg2"/>
              </a:solidFill>
            </a:endParaRPr>
          </a:p>
        </p:txBody>
      </p:sp>
    </p:spTree>
    <p:extLst>
      <p:ext uri="{BB962C8B-B14F-4D97-AF65-F5344CB8AC3E}">
        <p14:creationId xmlns:p14="http://schemas.microsoft.com/office/powerpoint/2010/main" val="3321560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2879B-A2B1-45F0-9103-CA8D91273921}"/>
              </a:ext>
            </a:extLst>
          </p:cNvPr>
          <p:cNvSpPr>
            <a:spLocks noGrp="1"/>
          </p:cNvSpPr>
          <p:nvPr>
            <p:ph type="title"/>
          </p:nvPr>
        </p:nvSpPr>
        <p:spPr>
          <a:xfrm>
            <a:off x="914400" y="500062"/>
            <a:ext cx="9833548" cy="1325563"/>
          </a:xfrm>
        </p:spPr>
        <p:txBody>
          <a:bodyPr>
            <a:normAutofit/>
          </a:bodyPr>
          <a:lstStyle/>
          <a:p>
            <a:r>
              <a:rPr lang="en-US" sz="6000"/>
              <a:t>Meghann</a:t>
            </a:r>
            <a:endParaRPr lang="en-US" sz="6000" dirty="0"/>
          </a:p>
        </p:txBody>
      </p:sp>
      <p:pic>
        <p:nvPicPr>
          <p:cNvPr id="10" name="Content Placeholder 9" descr="A person posing for the camera&#10;&#10;Description automatically generated">
            <a:extLst>
              <a:ext uri="{FF2B5EF4-FFF2-40B4-BE49-F238E27FC236}">
                <a16:creationId xmlns:a16="http://schemas.microsoft.com/office/drawing/2014/main" id="{267F40A9-EA81-4315-BD36-968EE9EBB88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253331" y="1825625"/>
            <a:ext cx="4351338" cy="4351338"/>
          </a:xfrm>
        </p:spPr>
      </p:pic>
      <p:sp>
        <p:nvSpPr>
          <p:cNvPr id="4" name="Content Placeholder 3">
            <a:extLst>
              <a:ext uri="{FF2B5EF4-FFF2-40B4-BE49-F238E27FC236}">
                <a16:creationId xmlns:a16="http://schemas.microsoft.com/office/drawing/2014/main" id="{6F68ADFB-A5BA-415A-9065-3DC79F4EF1F1}"/>
              </a:ext>
            </a:extLst>
          </p:cNvPr>
          <p:cNvSpPr>
            <a:spLocks noGrp="1"/>
          </p:cNvSpPr>
          <p:nvPr>
            <p:ph sz="half" idx="2"/>
          </p:nvPr>
        </p:nvSpPr>
        <p:spPr/>
        <p:txBody>
          <a:bodyPr>
            <a:normAutofit/>
          </a:bodyPr>
          <a:lstStyle/>
          <a:p>
            <a:pPr marL="0" indent="0" algn="ctr">
              <a:buNone/>
            </a:pPr>
            <a:r>
              <a:rPr lang="en-US" sz="4800" dirty="0"/>
              <a:t>Meghann went from low 5 figures to multiple 6 figures and found her soul mate</a:t>
            </a:r>
          </a:p>
        </p:txBody>
      </p:sp>
    </p:spTree>
    <p:extLst>
      <p:ext uri="{BB962C8B-B14F-4D97-AF65-F5344CB8AC3E}">
        <p14:creationId xmlns:p14="http://schemas.microsoft.com/office/powerpoint/2010/main" val="36962917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2879B-A2B1-45F0-9103-CA8D91273921}"/>
              </a:ext>
            </a:extLst>
          </p:cNvPr>
          <p:cNvSpPr>
            <a:spLocks noGrp="1"/>
          </p:cNvSpPr>
          <p:nvPr>
            <p:ph type="title"/>
          </p:nvPr>
        </p:nvSpPr>
        <p:spPr>
          <a:xfrm>
            <a:off x="838200" y="365125"/>
            <a:ext cx="10515600" cy="1325563"/>
          </a:xfrm>
        </p:spPr>
        <p:txBody>
          <a:bodyPr anchor="ctr">
            <a:normAutofit/>
          </a:bodyPr>
          <a:lstStyle/>
          <a:p>
            <a:r>
              <a:rPr lang="en-US" dirty="0"/>
              <a:t>Sabrina</a:t>
            </a:r>
          </a:p>
        </p:txBody>
      </p:sp>
      <p:pic>
        <p:nvPicPr>
          <p:cNvPr id="7" name="Content Placeholder 6" descr="A person sitting on a chair&#10;&#10;Description automatically generated">
            <a:extLst>
              <a:ext uri="{FF2B5EF4-FFF2-40B4-BE49-F238E27FC236}">
                <a16:creationId xmlns:a16="http://schemas.microsoft.com/office/drawing/2014/main" id="{477FC0BD-C914-4B7C-9913-33F1D395405E}"/>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b="16023"/>
          <a:stretch/>
        </p:blipFill>
        <p:spPr>
          <a:xfrm>
            <a:off x="838200" y="1825625"/>
            <a:ext cx="5181600" cy="4351338"/>
          </a:xfrm>
          <a:noFill/>
        </p:spPr>
      </p:pic>
      <p:sp>
        <p:nvSpPr>
          <p:cNvPr id="4" name="Content Placeholder 3">
            <a:extLst>
              <a:ext uri="{FF2B5EF4-FFF2-40B4-BE49-F238E27FC236}">
                <a16:creationId xmlns:a16="http://schemas.microsoft.com/office/drawing/2014/main" id="{6F68ADFB-A5BA-415A-9065-3DC79F4EF1F1}"/>
              </a:ext>
            </a:extLst>
          </p:cNvPr>
          <p:cNvSpPr>
            <a:spLocks noGrp="1"/>
          </p:cNvSpPr>
          <p:nvPr>
            <p:ph sz="half" idx="2"/>
          </p:nvPr>
        </p:nvSpPr>
        <p:spPr>
          <a:xfrm>
            <a:off x="6172200" y="1825625"/>
            <a:ext cx="5181600" cy="4351338"/>
          </a:xfrm>
        </p:spPr>
        <p:txBody>
          <a:bodyPr>
            <a:normAutofit/>
          </a:bodyPr>
          <a:lstStyle/>
          <a:p>
            <a:pPr marL="0" indent="0" algn="ctr">
              <a:buNone/>
            </a:pPr>
            <a:r>
              <a:rPr lang="en-US" sz="4800" dirty="0"/>
              <a:t>Sabrina received the clarity and tactics to grow big and sell while living life her way</a:t>
            </a:r>
          </a:p>
        </p:txBody>
      </p:sp>
    </p:spTree>
    <p:extLst>
      <p:ext uri="{BB962C8B-B14F-4D97-AF65-F5344CB8AC3E}">
        <p14:creationId xmlns:p14="http://schemas.microsoft.com/office/powerpoint/2010/main" val="24404105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BFCFC-000D-4D94-8330-496D90C867E6}"/>
              </a:ext>
            </a:extLst>
          </p:cNvPr>
          <p:cNvSpPr>
            <a:spLocks noGrp="1"/>
          </p:cNvSpPr>
          <p:nvPr>
            <p:ph type="title"/>
          </p:nvPr>
        </p:nvSpPr>
        <p:spPr/>
        <p:txBody>
          <a:bodyPr>
            <a:normAutofit/>
          </a:bodyPr>
          <a:lstStyle/>
          <a:p>
            <a:r>
              <a:rPr lang="en-US" sz="6000" dirty="0"/>
              <a:t>Victoria</a:t>
            </a:r>
          </a:p>
        </p:txBody>
      </p:sp>
      <p:pic>
        <p:nvPicPr>
          <p:cNvPr id="6" name="Content Placeholder 5" descr="A close up of a person&#10;&#10;Description automatically generated">
            <a:extLst>
              <a:ext uri="{FF2B5EF4-FFF2-40B4-BE49-F238E27FC236}">
                <a16:creationId xmlns:a16="http://schemas.microsoft.com/office/drawing/2014/main" id="{EBC0D7A0-536C-41E8-B1CE-D7C67F30D8A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
        <p:nvSpPr>
          <p:cNvPr id="4" name="Content Placeholder 3">
            <a:extLst>
              <a:ext uri="{FF2B5EF4-FFF2-40B4-BE49-F238E27FC236}">
                <a16:creationId xmlns:a16="http://schemas.microsoft.com/office/drawing/2014/main" id="{A20FC943-083A-484B-B501-123E5F16194B}"/>
              </a:ext>
            </a:extLst>
          </p:cNvPr>
          <p:cNvSpPr>
            <a:spLocks noGrp="1"/>
          </p:cNvSpPr>
          <p:nvPr>
            <p:ph sz="half" idx="2"/>
          </p:nvPr>
        </p:nvSpPr>
        <p:spPr/>
        <p:txBody>
          <a:bodyPr>
            <a:normAutofit/>
          </a:bodyPr>
          <a:lstStyle/>
          <a:p>
            <a:pPr marL="0" indent="0" algn="ctr">
              <a:buNone/>
            </a:pPr>
            <a:r>
              <a:rPr lang="en-US" sz="4800" dirty="0"/>
              <a:t>Victoria discovered a completely new life and business aligned with her passions</a:t>
            </a:r>
          </a:p>
        </p:txBody>
      </p:sp>
    </p:spTree>
    <p:extLst>
      <p:ext uri="{BB962C8B-B14F-4D97-AF65-F5344CB8AC3E}">
        <p14:creationId xmlns:p14="http://schemas.microsoft.com/office/powerpoint/2010/main" val="27258785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226D-F878-4E6F-86FC-028F753C9418}"/>
              </a:ext>
            </a:extLst>
          </p:cNvPr>
          <p:cNvSpPr>
            <a:spLocks noGrp="1"/>
          </p:cNvSpPr>
          <p:nvPr>
            <p:ph type="title"/>
          </p:nvPr>
        </p:nvSpPr>
        <p:spPr/>
        <p:txBody>
          <a:bodyPr>
            <a:normAutofit/>
          </a:bodyPr>
          <a:lstStyle/>
          <a:p>
            <a:r>
              <a:rPr lang="en-US" sz="6000" dirty="0"/>
              <a:t>Gary</a:t>
            </a:r>
          </a:p>
        </p:txBody>
      </p:sp>
      <p:pic>
        <p:nvPicPr>
          <p:cNvPr id="6" name="Content Placeholder 5" descr="A person looking at the camera&#10;&#10;Description automatically generated">
            <a:extLst>
              <a:ext uri="{FF2B5EF4-FFF2-40B4-BE49-F238E27FC236}">
                <a16:creationId xmlns:a16="http://schemas.microsoft.com/office/drawing/2014/main" id="{2F4B990E-CCA1-49E2-9364-CDEBA8F2C9D1}"/>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323875" y="1825625"/>
            <a:ext cx="4210249" cy="4351338"/>
          </a:xfrm>
        </p:spPr>
      </p:pic>
      <p:sp>
        <p:nvSpPr>
          <p:cNvPr id="4" name="Content Placeholder 3">
            <a:extLst>
              <a:ext uri="{FF2B5EF4-FFF2-40B4-BE49-F238E27FC236}">
                <a16:creationId xmlns:a16="http://schemas.microsoft.com/office/drawing/2014/main" id="{C06E34F9-7ED7-4E38-BD83-46F2962E477A}"/>
              </a:ext>
            </a:extLst>
          </p:cNvPr>
          <p:cNvSpPr>
            <a:spLocks noGrp="1"/>
          </p:cNvSpPr>
          <p:nvPr>
            <p:ph sz="half" idx="2"/>
          </p:nvPr>
        </p:nvSpPr>
        <p:spPr/>
        <p:txBody>
          <a:bodyPr>
            <a:normAutofit/>
          </a:bodyPr>
          <a:lstStyle/>
          <a:p>
            <a:pPr marL="0" indent="0" algn="ctr">
              <a:buNone/>
            </a:pPr>
            <a:r>
              <a:rPr lang="en-US" sz="4800" dirty="0"/>
              <a:t>Gary was re-energized as he found clarity, focus and direction to get his business on track</a:t>
            </a:r>
          </a:p>
        </p:txBody>
      </p:sp>
    </p:spTree>
    <p:extLst>
      <p:ext uri="{BB962C8B-B14F-4D97-AF65-F5344CB8AC3E}">
        <p14:creationId xmlns:p14="http://schemas.microsoft.com/office/powerpoint/2010/main" val="32222332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CB1D-FD9D-485D-85CA-F3908C3C0DB7}"/>
              </a:ext>
            </a:extLst>
          </p:cNvPr>
          <p:cNvSpPr>
            <a:spLocks noGrp="1"/>
          </p:cNvSpPr>
          <p:nvPr>
            <p:ph type="title"/>
          </p:nvPr>
        </p:nvSpPr>
        <p:spPr/>
        <p:txBody>
          <a:bodyPr>
            <a:normAutofit/>
          </a:bodyPr>
          <a:lstStyle/>
          <a:p>
            <a:r>
              <a:rPr lang="en-US" sz="6000" dirty="0" err="1"/>
              <a:t>ArcWest</a:t>
            </a:r>
            <a:r>
              <a:rPr lang="en-US" sz="6000" dirty="0"/>
              <a:t> Architects</a:t>
            </a:r>
          </a:p>
        </p:txBody>
      </p:sp>
      <p:pic>
        <p:nvPicPr>
          <p:cNvPr id="6" name="Content Placeholder 5" descr="A group of people posing for a photo&#10;&#10;Description automatically generated">
            <a:extLst>
              <a:ext uri="{FF2B5EF4-FFF2-40B4-BE49-F238E27FC236}">
                <a16:creationId xmlns:a16="http://schemas.microsoft.com/office/drawing/2014/main" id="{A5CB6741-C40B-4D67-AE57-C450A9F47F4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7750" y="2096294"/>
            <a:ext cx="4762500" cy="3810000"/>
          </a:xfrm>
        </p:spPr>
      </p:pic>
      <p:sp>
        <p:nvSpPr>
          <p:cNvPr id="4" name="Content Placeholder 3">
            <a:extLst>
              <a:ext uri="{FF2B5EF4-FFF2-40B4-BE49-F238E27FC236}">
                <a16:creationId xmlns:a16="http://schemas.microsoft.com/office/drawing/2014/main" id="{DF7517F8-A105-45BA-A881-6623C0DA6C27}"/>
              </a:ext>
            </a:extLst>
          </p:cNvPr>
          <p:cNvSpPr>
            <a:spLocks noGrp="1"/>
          </p:cNvSpPr>
          <p:nvPr>
            <p:ph sz="half" idx="2"/>
          </p:nvPr>
        </p:nvSpPr>
        <p:spPr/>
        <p:txBody>
          <a:bodyPr>
            <a:noAutofit/>
          </a:bodyPr>
          <a:lstStyle/>
          <a:p>
            <a:pPr marL="0" indent="0" algn="ctr">
              <a:buNone/>
            </a:pPr>
            <a:r>
              <a:rPr lang="en-US" sz="4000" dirty="0" err="1"/>
              <a:t>ArcWest</a:t>
            </a:r>
            <a:r>
              <a:rPr lang="en-US" sz="4000" dirty="0"/>
              <a:t> Architects went from a struggling collaborative of three with two contractors to a vibrant Architecture firm with employees and partners on the same page</a:t>
            </a:r>
          </a:p>
        </p:txBody>
      </p:sp>
    </p:spTree>
    <p:extLst>
      <p:ext uri="{BB962C8B-B14F-4D97-AF65-F5344CB8AC3E}">
        <p14:creationId xmlns:p14="http://schemas.microsoft.com/office/powerpoint/2010/main" val="323950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E9AE0-4C78-448A-BD03-FC6BA2A171C0}"/>
              </a:ext>
            </a:extLst>
          </p:cNvPr>
          <p:cNvSpPr>
            <a:spLocks noGrp="1"/>
          </p:cNvSpPr>
          <p:nvPr>
            <p:ph type="title"/>
          </p:nvPr>
        </p:nvSpPr>
        <p:spPr/>
        <p:txBody>
          <a:bodyPr>
            <a:normAutofit/>
          </a:bodyPr>
          <a:lstStyle/>
          <a:p>
            <a:r>
              <a:rPr lang="en-US" sz="6000" dirty="0"/>
              <a:t>Or Maybe…</a:t>
            </a:r>
          </a:p>
        </p:txBody>
      </p:sp>
      <p:sp>
        <p:nvSpPr>
          <p:cNvPr id="3" name="Content Placeholder 2">
            <a:extLst>
              <a:ext uri="{FF2B5EF4-FFF2-40B4-BE49-F238E27FC236}">
                <a16:creationId xmlns:a16="http://schemas.microsoft.com/office/drawing/2014/main" id="{3ACDCAB1-14D3-4E32-A465-9326D87911CD}"/>
              </a:ext>
            </a:extLst>
          </p:cNvPr>
          <p:cNvSpPr>
            <a:spLocks noGrp="1"/>
          </p:cNvSpPr>
          <p:nvPr>
            <p:ph idx="1"/>
          </p:nvPr>
        </p:nvSpPr>
        <p:spPr>
          <a:xfrm>
            <a:off x="838200" y="1479672"/>
            <a:ext cx="10515600" cy="4351338"/>
          </a:xfrm>
        </p:spPr>
        <p:txBody>
          <a:bodyPr>
            <a:noAutofit/>
          </a:bodyPr>
          <a:lstStyle/>
          <a:p>
            <a:pPr marL="0" indent="0">
              <a:buNone/>
            </a:pPr>
            <a:endParaRPr lang="en-US" dirty="0">
              <a:solidFill>
                <a:schemeClr val="tx1"/>
              </a:solidFill>
            </a:endParaRPr>
          </a:p>
          <a:p>
            <a:pPr marL="0" indent="0" algn="ctr">
              <a:buNone/>
            </a:pPr>
            <a:r>
              <a:rPr lang="en-US" sz="4800" dirty="0">
                <a:solidFill>
                  <a:schemeClr val="tx1"/>
                </a:solidFill>
              </a:rPr>
              <a:t>You’ve lost your passion for and the confidence that you’re in the right business</a:t>
            </a:r>
          </a:p>
          <a:p>
            <a:endParaRPr lang="en-US" sz="4800" dirty="0">
              <a:solidFill>
                <a:schemeClr val="tx1"/>
              </a:solidFill>
            </a:endParaRPr>
          </a:p>
          <a:p>
            <a:endParaRPr lang="en-US" sz="4800" dirty="0">
              <a:solidFill>
                <a:schemeClr val="tx1"/>
              </a:solidFill>
            </a:endParaRPr>
          </a:p>
        </p:txBody>
      </p:sp>
    </p:spTree>
    <p:extLst>
      <p:ext uri="{BB962C8B-B14F-4D97-AF65-F5344CB8AC3E}">
        <p14:creationId xmlns:p14="http://schemas.microsoft.com/office/powerpoint/2010/main" val="385892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838200" y="2428407"/>
            <a:ext cx="10515600" cy="1535385"/>
          </a:xfrm>
        </p:spPr>
        <p:txBody>
          <a:bodyPr>
            <a:noAutofit/>
          </a:bodyPr>
          <a:lstStyle/>
          <a:p>
            <a:pPr algn="ctr"/>
            <a:r>
              <a:rPr lang="en-US" dirty="0"/>
              <a:t>Would you like to know how they achieved these results?</a:t>
            </a:r>
          </a:p>
        </p:txBody>
      </p:sp>
    </p:spTree>
    <p:extLst>
      <p:ext uri="{BB962C8B-B14F-4D97-AF65-F5344CB8AC3E}">
        <p14:creationId xmlns:p14="http://schemas.microsoft.com/office/powerpoint/2010/main" val="24959149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These entrepreneurs became…</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578533" y="1703825"/>
            <a:ext cx="10515600" cy="4823584"/>
          </a:xfrm>
        </p:spPr>
        <p:txBody>
          <a:bodyPr>
            <a:noAutofit/>
          </a:bodyPr>
          <a:lstStyle/>
          <a:p>
            <a:pPr marL="0" indent="0" algn="ctr">
              <a:lnSpc>
                <a:spcPct val="150000"/>
              </a:lnSpc>
              <a:buNone/>
            </a:pPr>
            <a:r>
              <a:rPr lang="en-US" sz="4800" dirty="0">
                <a:solidFill>
                  <a:schemeClr val="tx1"/>
                </a:solidFill>
              </a:rPr>
              <a:t>Re-inspired</a:t>
            </a:r>
          </a:p>
          <a:p>
            <a:pPr marL="0" indent="0" algn="ctr">
              <a:lnSpc>
                <a:spcPct val="150000"/>
              </a:lnSpc>
              <a:buNone/>
            </a:pPr>
            <a:r>
              <a:rPr lang="en-US" sz="4800" dirty="0">
                <a:solidFill>
                  <a:schemeClr val="tx1"/>
                </a:solidFill>
              </a:rPr>
              <a:t>Passionate</a:t>
            </a:r>
          </a:p>
          <a:p>
            <a:pPr marL="0" indent="0" algn="ctr">
              <a:lnSpc>
                <a:spcPct val="150000"/>
              </a:lnSpc>
              <a:buNone/>
            </a:pPr>
            <a:r>
              <a:rPr lang="en-US" sz="4800" dirty="0">
                <a:solidFill>
                  <a:schemeClr val="tx1"/>
                </a:solidFill>
              </a:rPr>
              <a:t>Engaged with their path &amp; business</a:t>
            </a:r>
          </a:p>
          <a:p>
            <a:pPr marL="0" indent="0" algn="ctr">
              <a:lnSpc>
                <a:spcPct val="150000"/>
              </a:lnSpc>
              <a:buNone/>
            </a:pPr>
            <a:r>
              <a:rPr lang="en-US" sz="4800" dirty="0">
                <a:solidFill>
                  <a:schemeClr val="tx1"/>
                </a:solidFill>
              </a:rPr>
              <a:t>To live life their way</a:t>
            </a:r>
          </a:p>
          <a:p>
            <a:pPr marL="0" indent="0" algn="ctr">
              <a:buNone/>
            </a:pPr>
            <a:endParaRPr lang="en-US" sz="4800" dirty="0">
              <a:solidFill>
                <a:schemeClr val="tx1"/>
              </a:solidFill>
            </a:endParaRPr>
          </a:p>
        </p:txBody>
      </p:sp>
    </p:spTree>
    <p:extLst>
      <p:ext uri="{BB962C8B-B14F-4D97-AF65-F5344CB8AC3E}">
        <p14:creationId xmlns:p14="http://schemas.microsoft.com/office/powerpoint/2010/main" val="32926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838200" y="2082019"/>
            <a:ext cx="10515600" cy="2120924"/>
          </a:xfrm>
        </p:spPr>
        <p:txBody>
          <a:bodyPr>
            <a:noAutofit/>
          </a:bodyPr>
          <a:lstStyle/>
          <a:p>
            <a:pPr algn="ctr"/>
            <a:r>
              <a:rPr lang="en-US" dirty="0"/>
              <a:t>Rise Up to BE the CEO you are Meant to BE!</a:t>
            </a:r>
          </a:p>
        </p:txBody>
      </p:sp>
    </p:spTree>
    <p:extLst>
      <p:ext uri="{BB962C8B-B14F-4D97-AF65-F5344CB8AC3E}">
        <p14:creationId xmlns:p14="http://schemas.microsoft.com/office/powerpoint/2010/main" val="2008269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838200" y="2428407"/>
            <a:ext cx="10515600" cy="1535385"/>
          </a:xfrm>
        </p:spPr>
        <p:txBody>
          <a:bodyPr>
            <a:noAutofit/>
          </a:bodyPr>
          <a:lstStyle/>
          <a:p>
            <a:pPr algn="ctr"/>
            <a:r>
              <a:rPr lang="en-US" dirty="0"/>
              <a:t>We’ll work together to…</a:t>
            </a:r>
          </a:p>
        </p:txBody>
      </p:sp>
    </p:spTree>
    <p:extLst>
      <p:ext uri="{BB962C8B-B14F-4D97-AF65-F5344CB8AC3E}">
        <p14:creationId xmlns:p14="http://schemas.microsoft.com/office/powerpoint/2010/main" val="33947643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Discover…</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200" y="2421278"/>
            <a:ext cx="10515600" cy="2915221"/>
          </a:xfrm>
        </p:spPr>
        <p:txBody>
          <a:bodyPr>
            <a:noAutofit/>
          </a:bodyPr>
          <a:lstStyle/>
          <a:p>
            <a:pPr marL="0" indent="0" algn="ctr">
              <a:buNone/>
            </a:pPr>
            <a:r>
              <a:rPr lang="en-US" sz="4800" dirty="0">
                <a:solidFill>
                  <a:schemeClr val="tx1"/>
                </a:solidFill>
              </a:rPr>
              <a:t>Your holistic vision,</a:t>
            </a:r>
          </a:p>
          <a:p>
            <a:pPr marL="0" indent="0" algn="ctr">
              <a:buNone/>
            </a:pPr>
            <a:r>
              <a:rPr lang="en-US" sz="4800" dirty="0">
                <a:solidFill>
                  <a:schemeClr val="tx1"/>
                </a:solidFill>
              </a:rPr>
              <a:t> </a:t>
            </a:r>
          </a:p>
          <a:p>
            <a:pPr marL="0" indent="0" algn="ctr">
              <a:buNone/>
            </a:pPr>
            <a:r>
              <a:rPr lang="en-US" sz="4800" dirty="0">
                <a:solidFill>
                  <a:schemeClr val="tx1"/>
                </a:solidFill>
              </a:rPr>
              <a:t>Who you are meant to be as a leader</a:t>
            </a:r>
          </a:p>
        </p:txBody>
      </p:sp>
    </p:spTree>
    <p:extLst>
      <p:ext uri="{BB962C8B-B14F-4D97-AF65-F5344CB8AC3E}">
        <p14:creationId xmlns:p14="http://schemas.microsoft.com/office/powerpoint/2010/main" val="159074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Design and Develop</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200" y="2421278"/>
            <a:ext cx="10515600" cy="2915221"/>
          </a:xfrm>
        </p:spPr>
        <p:txBody>
          <a:bodyPr>
            <a:noAutofit/>
          </a:bodyPr>
          <a:lstStyle/>
          <a:p>
            <a:pPr marL="0" indent="0" algn="ctr">
              <a:buNone/>
            </a:pPr>
            <a:r>
              <a:rPr lang="en-US" sz="4800" dirty="0">
                <a:solidFill>
                  <a:schemeClr val="tx1"/>
                </a:solidFill>
              </a:rPr>
              <a:t>Your Life-Map </a:t>
            </a:r>
          </a:p>
          <a:p>
            <a:pPr marL="0" indent="0" algn="ctr">
              <a:buNone/>
            </a:pPr>
            <a:endParaRPr lang="en-US" sz="4800" dirty="0">
              <a:solidFill>
                <a:schemeClr val="tx1"/>
              </a:solidFill>
            </a:endParaRPr>
          </a:p>
          <a:p>
            <a:pPr marL="0" indent="0" algn="ctr">
              <a:buNone/>
            </a:pPr>
            <a:r>
              <a:rPr lang="en-US" sz="4800" dirty="0">
                <a:solidFill>
                  <a:schemeClr val="tx1"/>
                </a:solidFill>
              </a:rPr>
              <a:t> Business Blueprint</a:t>
            </a:r>
          </a:p>
        </p:txBody>
      </p:sp>
    </p:spTree>
    <p:extLst>
      <p:ext uri="{BB962C8B-B14F-4D97-AF65-F5344CB8AC3E}">
        <p14:creationId xmlns:p14="http://schemas.microsoft.com/office/powerpoint/2010/main" val="85977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578533" y="618343"/>
            <a:ext cx="11034933" cy="1325563"/>
          </a:xfrm>
        </p:spPr>
        <p:txBody>
          <a:bodyPr>
            <a:noAutofit/>
          </a:bodyPr>
          <a:lstStyle/>
          <a:p>
            <a:r>
              <a:rPr lang="en-US" sz="6000" dirty="0"/>
              <a:t>Align and Implement</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200" y="2421278"/>
            <a:ext cx="10515600" cy="2915221"/>
          </a:xfrm>
        </p:spPr>
        <p:txBody>
          <a:bodyPr>
            <a:noAutofit/>
          </a:bodyPr>
          <a:lstStyle/>
          <a:p>
            <a:pPr marL="0" indent="0" algn="ctr">
              <a:buNone/>
            </a:pPr>
            <a:r>
              <a:rPr lang="en-US" sz="4800" dirty="0">
                <a:solidFill>
                  <a:schemeClr val="tx1"/>
                </a:solidFill>
              </a:rPr>
              <a:t>Your vision in your business</a:t>
            </a:r>
          </a:p>
          <a:p>
            <a:pPr marL="0" indent="0" algn="ctr">
              <a:buNone/>
            </a:pPr>
            <a:endParaRPr lang="en-US" sz="4800" dirty="0">
              <a:solidFill>
                <a:schemeClr val="tx1"/>
              </a:solidFill>
            </a:endParaRPr>
          </a:p>
          <a:p>
            <a:pPr marL="0" indent="0" algn="ctr">
              <a:buNone/>
            </a:pPr>
            <a:r>
              <a:rPr lang="en-US" sz="4800" dirty="0">
                <a:solidFill>
                  <a:schemeClr val="tx1"/>
                </a:solidFill>
              </a:rPr>
              <a:t> Life!</a:t>
            </a:r>
          </a:p>
        </p:txBody>
      </p:sp>
    </p:spTree>
    <p:extLst>
      <p:ext uri="{BB962C8B-B14F-4D97-AF65-F5344CB8AC3E}">
        <p14:creationId xmlns:p14="http://schemas.microsoft.com/office/powerpoint/2010/main" val="296030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964810" y="1690688"/>
            <a:ext cx="9614095" cy="4351338"/>
          </a:xfrm>
        </p:spPr>
        <p:txBody>
          <a:bodyPr>
            <a:noAutofit/>
          </a:bodyPr>
          <a:lstStyle/>
          <a:p>
            <a:pPr marL="0" indent="0" algn="ctr">
              <a:buNone/>
            </a:pPr>
            <a:r>
              <a:rPr lang="en-US" sz="4800" dirty="0"/>
              <a:t>When you’ve done all of these, you have a business that makes a difference in the world and </a:t>
            </a:r>
            <a:br>
              <a:rPr lang="en-US" sz="4800" dirty="0"/>
            </a:br>
            <a:r>
              <a:rPr lang="en-US" sz="4800" dirty="0"/>
              <a:t>supports you </a:t>
            </a:r>
          </a:p>
          <a:p>
            <a:pPr marL="0" indent="0" algn="ctr">
              <a:buNone/>
            </a:pPr>
            <a:endParaRPr lang="en-US" sz="4800" dirty="0"/>
          </a:p>
          <a:p>
            <a:pPr marL="0" indent="0" algn="ctr">
              <a:buNone/>
            </a:pPr>
            <a:r>
              <a:rPr lang="en-US" sz="6000" b="1" dirty="0">
                <a:solidFill>
                  <a:schemeClr val="bg2"/>
                </a:solidFill>
              </a:rPr>
              <a:t>To live life your way!</a:t>
            </a:r>
          </a:p>
        </p:txBody>
      </p:sp>
    </p:spTree>
    <p:extLst>
      <p:ext uri="{BB962C8B-B14F-4D97-AF65-F5344CB8AC3E}">
        <p14:creationId xmlns:p14="http://schemas.microsoft.com/office/powerpoint/2010/main" val="234791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1028699" y="744023"/>
            <a:ext cx="11034933" cy="1325563"/>
          </a:xfrm>
        </p:spPr>
        <p:txBody>
          <a:bodyPr>
            <a:noAutofit/>
          </a:bodyPr>
          <a:lstStyle/>
          <a:p>
            <a:r>
              <a:rPr lang="en-US" sz="6000" dirty="0"/>
              <a:t>Ideal participants want to:</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456614" y="2069586"/>
            <a:ext cx="11430585" cy="4355515"/>
          </a:xfrm>
        </p:spPr>
        <p:txBody>
          <a:bodyPr>
            <a:noAutofit/>
          </a:bodyPr>
          <a:lstStyle/>
          <a:p>
            <a:pPr marL="0" indent="0" algn="ctr">
              <a:spcAft>
                <a:spcPts val="2400"/>
              </a:spcAft>
              <a:buNone/>
            </a:pPr>
            <a:r>
              <a:rPr lang="en-US" sz="4800" dirty="0">
                <a:solidFill>
                  <a:schemeClr val="tx1"/>
                </a:solidFill>
              </a:rPr>
              <a:t>Grow their business to </a:t>
            </a:r>
            <a:r>
              <a:rPr lang="en-US" sz="4800" b="1" dirty="0">
                <a:solidFill>
                  <a:schemeClr val="bg2"/>
                </a:solidFill>
              </a:rPr>
              <a:t>make an even greater impact/difference</a:t>
            </a:r>
            <a:r>
              <a:rPr lang="en-US" sz="4800" dirty="0">
                <a:solidFill>
                  <a:schemeClr val="tx1"/>
                </a:solidFill>
              </a:rPr>
              <a:t> in the world</a:t>
            </a:r>
          </a:p>
          <a:p>
            <a:pPr marL="0" indent="0" algn="ctr">
              <a:spcAft>
                <a:spcPts val="2400"/>
              </a:spcAft>
              <a:buNone/>
            </a:pPr>
            <a:r>
              <a:rPr lang="en-US" sz="4800" b="1" dirty="0">
                <a:solidFill>
                  <a:schemeClr val="bg2"/>
                </a:solidFill>
              </a:rPr>
              <a:t>Grow who they are </a:t>
            </a:r>
            <a:r>
              <a:rPr lang="en-US" sz="4800" dirty="0">
                <a:solidFill>
                  <a:schemeClr val="tx1"/>
                </a:solidFill>
              </a:rPr>
              <a:t>as a human and leader</a:t>
            </a:r>
          </a:p>
          <a:p>
            <a:pPr marL="0" indent="0" algn="ctr">
              <a:spcAft>
                <a:spcPts val="2400"/>
              </a:spcAft>
              <a:buNone/>
            </a:pPr>
            <a:r>
              <a:rPr lang="en-US" sz="4800" b="1" dirty="0">
                <a:solidFill>
                  <a:schemeClr val="bg2"/>
                </a:solidFill>
              </a:rPr>
              <a:t>Live Life Their Way!</a:t>
            </a:r>
          </a:p>
        </p:txBody>
      </p:sp>
    </p:spTree>
    <p:extLst>
      <p:ext uri="{BB962C8B-B14F-4D97-AF65-F5344CB8AC3E}">
        <p14:creationId xmlns:p14="http://schemas.microsoft.com/office/powerpoint/2010/main" val="203607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1028699" y="744023"/>
            <a:ext cx="11034933" cy="1325563"/>
          </a:xfrm>
        </p:spPr>
        <p:txBody>
          <a:bodyPr>
            <a:noAutofit/>
          </a:bodyPr>
          <a:lstStyle/>
          <a:p>
            <a:r>
              <a:rPr lang="en-US" sz="6000" dirty="0"/>
              <a:t>Successful Participants…</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456614" y="2069586"/>
            <a:ext cx="11430585" cy="4355515"/>
          </a:xfrm>
        </p:spPr>
        <p:txBody>
          <a:bodyPr>
            <a:noAutofit/>
          </a:bodyPr>
          <a:lstStyle/>
          <a:p>
            <a:pPr marL="0" indent="0" algn="ctr">
              <a:spcAft>
                <a:spcPts val="2400"/>
              </a:spcAft>
              <a:buNone/>
            </a:pPr>
            <a:r>
              <a:rPr lang="en-US" sz="4800" b="1" dirty="0">
                <a:solidFill>
                  <a:schemeClr val="bg2"/>
                </a:solidFill>
              </a:rPr>
              <a:t>Own</a:t>
            </a:r>
            <a:r>
              <a:rPr lang="en-US" sz="4800" dirty="0">
                <a:solidFill>
                  <a:schemeClr val="tx1"/>
                </a:solidFill>
              </a:rPr>
              <a:t> that they create their reality</a:t>
            </a:r>
          </a:p>
          <a:p>
            <a:pPr marL="0" indent="0" algn="ctr">
              <a:spcAft>
                <a:spcPts val="2400"/>
              </a:spcAft>
              <a:buNone/>
            </a:pPr>
            <a:r>
              <a:rPr lang="en-US" sz="4800" b="1" dirty="0">
                <a:solidFill>
                  <a:schemeClr val="bg2"/>
                </a:solidFill>
              </a:rPr>
              <a:t>Willing </a:t>
            </a:r>
            <a:r>
              <a:rPr lang="en-US" sz="4800" dirty="0">
                <a:solidFill>
                  <a:schemeClr val="tx1"/>
                </a:solidFill>
              </a:rPr>
              <a:t>to</a:t>
            </a:r>
            <a:r>
              <a:rPr lang="en-US" sz="4800" b="1" dirty="0">
                <a:solidFill>
                  <a:schemeClr val="bg2"/>
                </a:solidFill>
              </a:rPr>
              <a:t> </a:t>
            </a:r>
            <a:r>
              <a:rPr lang="en-US" sz="4800" dirty="0">
                <a:solidFill>
                  <a:schemeClr val="tx1"/>
                </a:solidFill>
              </a:rPr>
              <a:t>dive deep</a:t>
            </a:r>
          </a:p>
          <a:p>
            <a:pPr marL="0" indent="0" algn="ctr">
              <a:spcAft>
                <a:spcPts val="2400"/>
              </a:spcAft>
              <a:buNone/>
            </a:pPr>
            <a:r>
              <a:rPr lang="en-US" sz="4800" b="1" dirty="0">
                <a:solidFill>
                  <a:schemeClr val="bg2"/>
                </a:solidFill>
              </a:rPr>
              <a:t>Introspective</a:t>
            </a:r>
          </a:p>
          <a:p>
            <a:pPr marL="0" indent="0" algn="ctr">
              <a:spcAft>
                <a:spcPts val="2400"/>
              </a:spcAft>
              <a:buNone/>
            </a:pPr>
            <a:r>
              <a:rPr lang="en-US" sz="4800" b="1" dirty="0">
                <a:solidFill>
                  <a:schemeClr val="bg2"/>
                </a:solidFill>
              </a:rPr>
              <a:t>Committed </a:t>
            </a:r>
            <a:r>
              <a:rPr lang="en-US" sz="4800" dirty="0">
                <a:solidFill>
                  <a:schemeClr val="tx1"/>
                </a:solidFill>
              </a:rPr>
              <a:t>to our work together</a:t>
            </a:r>
          </a:p>
        </p:txBody>
      </p:sp>
    </p:spTree>
    <p:extLst>
      <p:ext uri="{BB962C8B-B14F-4D97-AF65-F5344CB8AC3E}">
        <p14:creationId xmlns:p14="http://schemas.microsoft.com/office/powerpoint/2010/main" val="57606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838200" y="1828801"/>
            <a:ext cx="10515600" cy="3634007"/>
          </a:xfrm>
        </p:spPr>
        <p:txBody>
          <a:bodyPr>
            <a:noAutofit/>
          </a:bodyPr>
          <a:lstStyle/>
          <a:p>
            <a:pPr algn="ctr"/>
            <a:r>
              <a:rPr lang="en-US" dirty="0"/>
              <a:t>What would it take to transform your business so it can grow and make an impact while you get to live life your way?</a:t>
            </a:r>
          </a:p>
        </p:txBody>
      </p:sp>
    </p:spTree>
    <p:extLst>
      <p:ext uri="{BB962C8B-B14F-4D97-AF65-F5344CB8AC3E}">
        <p14:creationId xmlns:p14="http://schemas.microsoft.com/office/powerpoint/2010/main" val="15134165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a:xfrm>
            <a:off x="1028699" y="744023"/>
            <a:ext cx="11034933" cy="1325563"/>
          </a:xfrm>
        </p:spPr>
        <p:txBody>
          <a:bodyPr>
            <a:noAutofit/>
          </a:bodyPr>
          <a:lstStyle/>
          <a:p>
            <a:r>
              <a:rPr lang="en-US" sz="6000" dirty="0"/>
              <a:t>This program is a combination of…</a:t>
            </a:r>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456614" y="2069586"/>
            <a:ext cx="11430585" cy="4355515"/>
          </a:xfrm>
        </p:spPr>
        <p:txBody>
          <a:bodyPr>
            <a:noAutofit/>
          </a:bodyPr>
          <a:lstStyle/>
          <a:p>
            <a:pPr marL="0" indent="0" algn="ctr">
              <a:spcAft>
                <a:spcPts val="2400"/>
              </a:spcAft>
              <a:buNone/>
            </a:pPr>
            <a:r>
              <a:rPr lang="en-US" sz="4800" b="1" dirty="0">
                <a:solidFill>
                  <a:schemeClr val="bg2"/>
                </a:solidFill>
              </a:rPr>
              <a:t>Holistic </a:t>
            </a:r>
            <a:r>
              <a:rPr lang="en-US" sz="4800" dirty="0">
                <a:solidFill>
                  <a:schemeClr val="tx1"/>
                </a:solidFill>
              </a:rPr>
              <a:t>Leadership Coaching</a:t>
            </a:r>
          </a:p>
          <a:p>
            <a:pPr marL="0" indent="0" algn="ctr">
              <a:spcAft>
                <a:spcPts val="2400"/>
              </a:spcAft>
              <a:buNone/>
            </a:pPr>
            <a:r>
              <a:rPr lang="en-US" sz="4800" dirty="0">
                <a:solidFill>
                  <a:schemeClr val="tx1"/>
                </a:solidFill>
              </a:rPr>
              <a:t>Mentoring </a:t>
            </a:r>
          </a:p>
          <a:p>
            <a:pPr marL="0" indent="0" algn="ctr">
              <a:spcAft>
                <a:spcPts val="2400"/>
              </a:spcAft>
              <a:buNone/>
            </a:pPr>
            <a:r>
              <a:rPr lang="en-US" sz="4800" dirty="0">
                <a:solidFill>
                  <a:schemeClr val="tx1"/>
                </a:solidFill>
              </a:rPr>
              <a:t>Consulting</a:t>
            </a:r>
          </a:p>
        </p:txBody>
      </p:sp>
    </p:spTree>
    <p:extLst>
      <p:ext uri="{BB962C8B-B14F-4D97-AF65-F5344CB8AC3E}">
        <p14:creationId xmlns:p14="http://schemas.microsoft.com/office/powerpoint/2010/main" val="189425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838200" y="2082019"/>
            <a:ext cx="10515600" cy="2120924"/>
          </a:xfrm>
        </p:spPr>
        <p:txBody>
          <a:bodyPr>
            <a:noAutofit/>
          </a:bodyPr>
          <a:lstStyle/>
          <a:p>
            <a:pPr algn="ctr"/>
            <a:r>
              <a:rPr lang="en-US" dirty="0"/>
              <a:t>The Primary Focus </a:t>
            </a:r>
          </a:p>
        </p:txBody>
      </p:sp>
    </p:spTree>
    <p:extLst>
      <p:ext uri="{BB962C8B-B14F-4D97-AF65-F5344CB8AC3E}">
        <p14:creationId xmlns:p14="http://schemas.microsoft.com/office/powerpoint/2010/main" val="39842646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739726" y="2293034"/>
            <a:ext cx="10515600" cy="2852445"/>
          </a:xfrm>
        </p:spPr>
        <p:txBody>
          <a:bodyPr>
            <a:noAutofit/>
          </a:bodyPr>
          <a:lstStyle/>
          <a:p>
            <a:pPr algn="ctr"/>
            <a:r>
              <a:rPr lang="en-US" dirty="0">
                <a:solidFill>
                  <a:schemeClr val="bg2"/>
                </a:solidFill>
              </a:rPr>
              <a:t>Discover</a:t>
            </a:r>
            <a:r>
              <a:rPr lang="en-US" b="0" dirty="0">
                <a:solidFill>
                  <a:schemeClr val="tx1"/>
                </a:solidFill>
              </a:rPr>
              <a:t> your holistic vision and who you are meant to be as a leader </a:t>
            </a:r>
          </a:p>
        </p:txBody>
      </p:sp>
    </p:spTree>
    <p:extLst>
      <p:ext uri="{BB962C8B-B14F-4D97-AF65-F5344CB8AC3E}">
        <p14:creationId xmlns:p14="http://schemas.microsoft.com/office/powerpoint/2010/main" val="37416740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739726" y="2293034"/>
            <a:ext cx="10515600" cy="2852445"/>
          </a:xfrm>
        </p:spPr>
        <p:txBody>
          <a:bodyPr>
            <a:noAutofit/>
          </a:bodyPr>
          <a:lstStyle/>
          <a:p>
            <a:pPr algn="ctr"/>
            <a:r>
              <a:rPr lang="en-US" dirty="0">
                <a:solidFill>
                  <a:schemeClr val="bg2"/>
                </a:solidFill>
              </a:rPr>
              <a:t>Design and Align </a:t>
            </a:r>
            <a:r>
              <a:rPr lang="en-US" b="0" dirty="0">
                <a:solidFill>
                  <a:schemeClr val="tx1"/>
                </a:solidFill>
              </a:rPr>
              <a:t>your business blueprint and life-map with your vision</a:t>
            </a:r>
          </a:p>
        </p:txBody>
      </p:sp>
    </p:spTree>
    <p:extLst>
      <p:ext uri="{BB962C8B-B14F-4D97-AF65-F5344CB8AC3E}">
        <p14:creationId xmlns:p14="http://schemas.microsoft.com/office/powerpoint/2010/main" val="29408361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739726" y="2293035"/>
            <a:ext cx="10515600" cy="2194560"/>
          </a:xfrm>
        </p:spPr>
        <p:txBody>
          <a:bodyPr>
            <a:noAutofit/>
          </a:bodyPr>
          <a:lstStyle/>
          <a:p>
            <a:pPr algn="ctr"/>
            <a:r>
              <a:rPr lang="en-US" dirty="0">
                <a:solidFill>
                  <a:schemeClr val="bg2"/>
                </a:solidFill>
              </a:rPr>
              <a:t>Align and Implement </a:t>
            </a:r>
            <a:r>
              <a:rPr lang="en-US" b="0" dirty="0">
                <a:solidFill>
                  <a:schemeClr val="tx1"/>
                </a:solidFill>
              </a:rPr>
              <a:t>your vision in your business</a:t>
            </a:r>
          </a:p>
        </p:txBody>
      </p:sp>
    </p:spTree>
    <p:extLst>
      <p:ext uri="{BB962C8B-B14F-4D97-AF65-F5344CB8AC3E}">
        <p14:creationId xmlns:p14="http://schemas.microsoft.com/office/powerpoint/2010/main" val="42597100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838200" y="2082019"/>
            <a:ext cx="10515600" cy="2120924"/>
          </a:xfrm>
        </p:spPr>
        <p:txBody>
          <a:bodyPr>
            <a:noAutofit/>
          </a:bodyPr>
          <a:lstStyle/>
          <a:p>
            <a:pPr algn="ctr"/>
            <a:r>
              <a:rPr lang="en-US" dirty="0"/>
              <a:t>Program Structure </a:t>
            </a:r>
          </a:p>
        </p:txBody>
      </p:sp>
    </p:spTree>
    <p:extLst>
      <p:ext uri="{BB962C8B-B14F-4D97-AF65-F5344CB8AC3E}">
        <p14:creationId xmlns:p14="http://schemas.microsoft.com/office/powerpoint/2010/main" val="42671338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lstStyle/>
          <a:p>
            <a:r>
              <a:rPr lang="en-US" sz="6000" dirty="0"/>
              <a:t>Program Structure</a:t>
            </a:r>
            <a:r>
              <a:rPr lang="en-US" dirty="0"/>
              <a:t>	</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838200" y="1590261"/>
            <a:ext cx="10515600" cy="4719224"/>
          </a:xfrm>
        </p:spPr>
        <p:txBody>
          <a:bodyPr>
            <a:noAutofit/>
          </a:bodyPr>
          <a:lstStyle/>
          <a:p>
            <a:pPr>
              <a:spcAft>
                <a:spcPts val="2400"/>
              </a:spcAft>
            </a:pPr>
            <a:r>
              <a:rPr lang="en-US" sz="4800" dirty="0"/>
              <a:t>  </a:t>
            </a:r>
            <a:r>
              <a:rPr lang="en-US" sz="4800" dirty="0">
                <a:solidFill>
                  <a:schemeClr val="tx1"/>
                </a:solidFill>
              </a:rPr>
              <a:t>Kick-Off/Outcome Setting Session</a:t>
            </a:r>
          </a:p>
          <a:p>
            <a:pPr>
              <a:spcAft>
                <a:spcPts val="2400"/>
              </a:spcAft>
            </a:pPr>
            <a:r>
              <a:rPr lang="en-US" sz="4800" dirty="0"/>
              <a:t>  </a:t>
            </a:r>
            <a:r>
              <a:rPr lang="en-US" sz="4800" dirty="0">
                <a:solidFill>
                  <a:schemeClr val="tx1"/>
                </a:solidFill>
              </a:rPr>
              <a:t>Identify and dance with your dragons</a:t>
            </a:r>
          </a:p>
          <a:p>
            <a:pPr>
              <a:spcAft>
                <a:spcPts val="2400"/>
              </a:spcAft>
            </a:pPr>
            <a:r>
              <a:rPr lang="en-US" sz="4800" dirty="0"/>
              <a:t>  </a:t>
            </a:r>
            <a:r>
              <a:rPr lang="en-US" sz="4800" dirty="0">
                <a:solidFill>
                  <a:schemeClr val="tx1"/>
                </a:solidFill>
              </a:rPr>
              <a:t>Your Soul’s Expression Map</a:t>
            </a:r>
          </a:p>
          <a:p>
            <a:pPr>
              <a:spcAft>
                <a:spcPts val="2400"/>
              </a:spcAft>
            </a:pPr>
            <a:r>
              <a:rPr lang="en-US" sz="4800" dirty="0"/>
              <a:t>  </a:t>
            </a:r>
            <a:r>
              <a:rPr lang="en-US" sz="4800" dirty="0">
                <a:solidFill>
                  <a:schemeClr val="tx1"/>
                </a:solidFill>
              </a:rPr>
              <a:t>Two (2) One-on-one coaching sessions each month for 12 months</a:t>
            </a:r>
          </a:p>
        </p:txBody>
      </p:sp>
    </p:spTree>
    <p:extLst>
      <p:ext uri="{BB962C8B-B14F-4D97-AF65-F5344CB8AC3E}">
        <p14:creationId xmlns:p14="http://schemas.microsoft.com/office/powerpoint/2010/main" val="74503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838200" y="1825625"/>
            <a:ext cx="10739034" cy="4351338"/>
          </a:xfrm>
        </p:spPr>
        <p:txBody>
          <a:bodyPr>
            <a:noAutofit/>
          </a:bodyPr>
          <a:lstStyle/>
          <a:p>
            <a:pPr>
              <a:spcAft>
                <a:spcPts val="2400"/>
              </a:spcAft>
            </a:pPr>
            <a:r>
              <a:rPr lang="en-US" sz="4800" dirty="0"/>
              <a:t>  </a:t>
            </a:r>
            <a:r>
              <a:rPr lang="en-US" sz="4800" dirty="0">
                <a:solidFill>
                  <a:schemeClr val="tx1"/>
                </a:solidFill>
              </a:rPr>
              <a:t>Agreed upon assignments to complete between calls</a:t>
            </a:r>
          </a:p>
          <a:p>
            <a:pPr>
              <a:spcAft>
                <a:spcPts val="2400"/>
              </a:spcAft>
            </a:pPr>
            <a:r>
              <a:rPr lang="en-US" sz="4800" dirty="0"/>
              <a:t>  </a:t>
            </a:r>
            <a:r>
              <a:rPr lang="en-US" sz="4800" dirty="0">
                <a:solidFill>
                  <a:schemeClr val="tx1"/>
                </a:solidFill>
              </a:rPr>
              <a:t>Life-Map and Business Blueprint Templates</a:t>
            </a:r>
          </a:p>
          <a:p>
            <a:pPr>
              <a:spcAft>
                <a:spcPts val="2400"/>
              </a:spcAft>
            </a:pPr>
            <a:r>
              <a:rPr lang="en-US" sz="4800" dirty="0"/>
              <a:t>  </a:t>
            </a:r>
            <a:r>
              <a:rPr lang="en-US" sz="4800" dirty="0">
                <a:solidFill>
                  <a:schemeClr val="tx1"/>
                </a:solidFill>
              </a:rPr>
              <a:t>1 – 2 Training Videos each month</a:t>
            </a:r>
          </a:p>
        </p:txBody>
      </p:sp>
    </p:spTree>
    <p:extLst>
      <p:ext uri="{BB962C8B-B14F-4D97-AF65-F5344CB8AC3E}">
        <p14:creationId xmlns:p14="http://schemas.microsoft.com/office/powerpoint/2010/main" val="256949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a:spcAft>
                <a:spcPts val="2400"/>
              </a:spcAft>
            </a:pPr>
            <a:r>
              <a:rPr lang="en-US" sz="4800" dirty="0"/>
              <a:t>  </a:t>
            </a:r>
            <a:r>
              <a:rPr lang="en-US" sz="4800" dirty="0">
                <a:solidFill>
                  <a:schemeClr val="tx1"/>
                </a:solidFill>
              </a:rPr>
              <a:t>Unlimited Emails &amp; Text</a:t>
            </a:r>
            <a:r>
              <a:rPr lang="en-US" sz="4800" dirty="0"/>
              <a:t> </a:t>
            </a:r>
          </a:p>
          <a:p>
            <a:pPr>
              <a:spcAft>
                <a:spcPts val="2400"/>
              </a:spcAft>
            </a:pPr>
            <a:r>
              <a:rPr lang="en-US" sz="4800" dirty="0"/>
              <a:t>  </a:t>
            </a:r>
            <a:r>
              <a:rPr lang="en-US" sz="4800" dirty="0">
                <a:solidFill>
                  <a:schemeClr val="tx1"/>
                </a:solidFill>
              </a:rPr>
              <a:t>Artifact (document) and process review</a:t>
            </a:r>
          </a:p>
          <a:p>
            <a:pPr>
              <a:spcAft>
                <a:spcPts val="2400"/>
              </a:spcAft>
            </a:pPr>
            <a:r>
              <a:rPr lang="en-US" sz="4800" dirty="0"/>
              <a:t>  </a:t>
            </a:r>
            <a:r>
              <a:rPr lang="en-US" sz="4800" dirty="0">
                <a:solidFill>
                  <a:schemeClr val="tx1"/>
                </a:solidFill>
              </a:rPr>
              <a:t>One VIP Ticket to the event </a:t>
            </a:r>
            <a:r>
              <a:rPr lang="en-US" sz="4800" dirty="0"/>
              <a:t>“</a:t>
            </a:r>
            <a:r>
              <a:rPr lang="en-US" sz="4800" i="1" dirty="0"/>
              <a:t>The Unlock Experience</a:t>
            </a:r>
            <a:r>
              <a:rPr lang="en-US" sz="4800" dirty="0"/>
              <a:t>”</a:t>
            </a:r>
          </a:p>
        </p:txBody>
      </p:sp>
    </p:spTree>
    <p:extLst>
      <p:ext uri="{BB962C8B-B14F-4D97-AF65-F5344CB8AC3E}">
        <p14:creationId xmlns:p14="http://schemas.microsoft.com/office/powerpoint/2010/main" val="295769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Kickoff/Outcome Setting Session</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marL="0" indent="0" algn="ctr">
              <a:spcAft>
                <a:spcPts val="2400"/>
              </a:spcAft>
              <a:buNone/>
            </a:pPr>
            <a:r>
              <a:rPr lang="en-US" sz="4800" dirty="0">
                <a:solidFill>
                  <a:schemeClr val="tx1"/>
                </a:solidFill>
              </a:rPr>
              <a:t>I get to know you and where you are</a:t>
            </a:r>
          </a:p>
          <a:p>
            <a:pPr marL="0" indent="0" algn="ctr">
              <a:spcAft>
                <a:spcPts val="2400"/>
              </a:spcAft>
              <a:buNone/>
            </a:pPr>
            <a:r>
              <a:rPr lang="en-US" sz="4800" dirty="0"/>
              <a:t> </a:t>
            </a:r>
            <a:r>
              <a:rPr lang="en-US" sz="4800" dirty="0">
                <a:solidFill>
                  <a:schemeClr val="tx1"/>
                </a:solidFill>
              </a:rPr>
              <a:t>Your current perspectives</a:t>
            </a:r>
            <a:r>
              <a:rPr lang="en-US" sz="4800" dirty="0"/>
              <a:t> </a:t>
            </a:r>
          </a:p>
          <a:p>
            <a:pPr marL="0" indent="0" algn="ctr">
              <a:spcAft>
                <a:spcPts val="2400"/>
              </a:spcAft>
              <a:buNone/>
            </a:pPr>
            <a:r>
              <a:rPr lang="en-US" sz="4800" dirty="0">
                <a:solidFill>
                  <a:schemeClr val="tx1"/>
                </a:solidFill>
              </a:rPr>
              <a:t> Specific outcomes you’d like to see</a:t>
            </a:r>
          </a:p>
        </p:txBody>
      </p:sp>
    </p:spTree>
    <p:extLst>
      <p:ext uri="{BB962C8B-B14F-4D97-AF65-F5344CB8AC3E}">
        <p14:creationId xmlns:p14="http://schemas.microsoft.com/office/powerpoint/2010/main" val="33930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897B1-B1F0-49B7-A1D0-BA41E53C2DE4}"/>
              </a:ext>
            </a:extLst>
          </p:cNvPr>
          <p:cNvSpPr>
            <a:spLocks noGrp="1"/>
          </p:cNvSpPr>
          <p:nvPr>
            <p:ph type="title"/>
          </p:nvPr>
        </p:nvSpPr>
        <p:spPr/>
        <p:txBody>
          <a:bodyPr>
            <a:normAutofit/>
          </a:bodyPr>
          <a:lstStyle/>
          <a:p>
            <a:r>
              <a:rPr lang="en-US" sz="6000" dirty="0"/>
              <a:t>It takes…</a:t>
            </a:r>
          </a:p>
        </p:txBody>
      </p:sp>
      <p:sp>
        <p:nvSpPr>
          <p:cNvPr id="3" name="Content Placeholder 2">
            <a:extLst>
              <a:ext uri="{FF2B5EF4-FFF2-40B4-BE49-F238E27FC236}">
                <a16:creationId xmlns:a16="http://schemas.microsoft.com/office/drawing/2014/main" id="{FA70E70B-49E9-43B1-86D8-1107BD5F60AF}"/>
              </a:ext>
            </a:extLst>
          </p:cNvPr>
          <p:cNvSpPr>
            <a:spLocks noGrp="1"/>
          </p:cNvSpPr>
          <p:nvPr>
            <p:ph idx="1"/>
          </p:nvPr>
        </p:nvSpPr>
        <p:spPr>
          <a:xfrm>
            <a:off x="838200" y="1583573"/>
            <a:ext cx="10515600" cy="4351338"/>
          </a:xfrm>
        </p:spPr>
        <p:txBody>
          <a:bodyPr>
            <a:noAutofit/>
          </a:bodyPr>
          <a:lstStyle/>
          <a:p>
            <a:pPr>
              <a:spcAft>
                <a:spcPts val="2400"/>
              </a:spcAft>
            </a:pPr>
            <a:r>
              <a:rPr lang="en-US" sz="4800" dirty="0"/>
              <a:t>  </a:t>
            </a:r>
            <a:r>
              <a:rPr lang="en-US" sz="4800" dirty="0">
                <a:solidFill>
                  <a:schemeClr val="tx1"/>
                </a:solidFill>
              </a:rPr>
              <a:t>A clear understanding of who you are meant to be and how you’re designed to operate in the world</a:t>
            </a:r>
          </a:p>
          <a:p>
            <a:pPr>
              <a:spcAft>
                <a:spcPts val="2400"/>
              </a:spcAft>
            </a:pPr>
            <a:r>
              <a:rPr lang="en-US" sz="4800" dirty="0"/>
              <a:t>  </a:t>
            </a:r>
            <a:r>
              <a:rPr lang="en-US" sz="4800" dirty="0">
                <a:solidFill>
                  <a:schemeClr val="tx1"/>
                </a:solidFill>
              </a:rPr>
              <a:t>A powerful holistic vision</a:t>
            </a:r>
          </a:p>
          <a:p>
            <a:r>
              <a:rPr lang="en-US" sz="4800" dirty="0"/>
              <a:t>  </a:t>
            </a:r>
            <a:r>
              <a:rPr lang="en-US" sz="4800" dirty="0">
                <a:solidFill>
                  <a:schemeClr val="tx1"/>
                </a:solidFill>
              </a:rPr>
              <a:t>A blueprint, business model and strategy</a:t>
            </a:r>
          </a:p>
        </p:txBody>
      </p:sp>
    </p:spTree>
    <p:extLst>
      <p:ext uri="{BB962C8B-B14F-4D97-AF65-F5344CB8AC3E}">
        <p14:creationId xmlns:p14="http://schemas.microsoft.com/office/powerpoint/2010/main" val="312533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Includes:</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a:spcAft>
                <a:spcPts val="2400"/>
              </a:spcAft>
            </a:pPr>
            <a:r>
              <a:rPr lang="en-US" sz="4800" dirty="0"/>
              <a:t>  1 – 2 Hours</a:t>
            </a:r>
          </a:p>
          <a:p>
            <a:pPr>
              <a:spcAft>
                <a:spcPts val="2400"/>
              </a:spcAft>
            </a:pPr>
            <a:r>
              <a:rPr lang="en-US" sz="4800" dirty="0">
                <a:solidFill>
                  <a:schemeClr val="tx1"/>
                </a:solidFill>
              </a:rPr>
              <a:t>  Discovery Questionnaire</a:t>
            </a:r>
          </a:p>
          <a:p>
            <a:pPr>
              <a:spcAft>
                <a:spcPts val="2400"/>
              </a:spcAft>
            </a:pPr>
            <a:r>
              <a:rPr lang="en-US" sz="4800" dirty="0">
                <a:solidFill>
                  <a:schemeClr val="tx1"/>
                </a:solidFill>
              </a:rPr>
              <a:t>  Holistic View Assessment  </a:t>
            </a:r>
          </a:p>
          <a:p>
            <a:pPr>
              <a:spcAft>
                <a:spcPts val="2400"/>
              </a:spcAft>
            </a:pPr>
            <a:r>
              <a:rPr lang="en-US" sz="4800" dirty="0"/>
              <a:t>  </a:t>
            </a:r>
            <a:r>
              <a:rPr lang="en-US" sz="4800" dirty="0">
                <a:solidFill>
                  <a:schemeClr val="tx1"/>
                </a:solidFill>
              </a:rPr>
              <a:t>Preliminary Life Design Assessment</a:t>
            </a:r>
            <a:endParaRPr lang="en-US" sz="4800" dirty="0"/>
          </a:p>
        </p:txBody>
      </p:sp>
    </p:spTree>
    <p:extLst>
      <p:ext uri="{BB962C8B-B14F-4D97-AF65-F5344CB8AC3E}">
        <p14:creationId xmlns:p14="http://schemas.microsoft.com/office/powerpoint/2010/main" val="4098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Kickoff Session Follow Up</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marL="0" indent="0" algn="ctr">
              <a:spcAft>
                <a:spcPts val="2400"/>
              </a:spcAft>
              <a:buNone/>
            </a:pPr>
            <a:r>
              <a:rPr lang="en-US" sz="4800" dirty="0">
                <a:solidFill>
                  <a:schemeClr val="tx1"/>
                </a:solidFill>
              </a:rPr>
              <a:t>We’ll begin the process to identify and dance with your dragons that have currently been in your way</a:t>
            </a:r>
          </a:p>
        </p:txBody>
      </p:sp>
    </p:spTree>
    <p:extLst>
      <p:ext uri="{BB962C8B-B14F-4D97-AF65-F5344CB8AC3E}">
        <p14:creationId xmlns:p14="http://schemas.microsoft.com/office/powerpoint/2010/main" val="376170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One-0n-One Sessions</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536163"/>
            <a:ext cx="11018003" cy="4927088"/>
          </a:xfrm>
        </p:spPr>
        <p:txBody>
          <a:bodyPr>
            <a:noAutofit/>
          </a:bodyPr>
          <a:lstStyle/>
          <a:p>
            <a:pPr marL="0" indent="0" algn="ctr">
              <a:spcAft>
                <a:spcPts val="2400"/>
              </a:spcAft>
              <a:buNone/>
            </a:pPr>
            <a:r>
              <a:rPr lang="en-US" sz="4800" dirty="0">
                <a:solidFill>
                  <a:schemeClr val="tx1"/>
                </a:solidFill>
              </a:rPr>
              <a:t>Discuss and navigate your challenges</a:t>
            </a:r>
          </a:p>
          <a:p>
            <a:pPr marL="0" indent="0" algn="ctr">
              <a:spcAft>
                <a:spcPts val="2400"/>
              </a:spcAft>
              <a:buNone/>
            </a:pPr>
            <a:r>
              <a:rPr lang="en-US" sz="4800" dirty="0">
                <a:solidFill>
                  <a:schemeClr val="tx1"/>
                </a:solidFill>
              </a:rPr>
              <a:t> Dance with your dragons </a:t>
            </a:r>
          </a:p>
          <a:p>
            <a:pPr marL="0" indent="0" algn="ctr">
              <a:spcAft>
                <a:spcPts val="2400"/>
              </a:spcAft>
              <a:buNone/>
            </a:pPr>
            <a:r>
              <a:rPr lang="en-US" sz="4800" dirty="0">
                <a:solidFill>
                  <a:schemeClr val="tx1"/>
                </a:solidFill>
              </a:rPr>
              <a:t>Brainstorm and develop your Life-map &amp; Blueprint</a:t>
            </a:r>
          </a:p>
          <a:p>
            <a:pPr marL="0" indent="0" algn="ctr">
              <a:spcAft>
                <a:spcPts val="2400"/>
              </a:spcAft>
              <a:buNone/>
            </a:pPr>
            <a:r>
              <a:rPr lang="en-US" sz="4800" dirty="0">
                <a:solidFill>
                  <a:schemeClr val="tx1"/>
                </a:solidFill>
              </a:rPr>
              <a:t>Implement your vision</a:t>
            </a:r>
          </a:p>
        </p:txBody>
      </p:sp>
    </p:spTree>
    <p:extLst>
      <p:ext uri="{BB962C8B-B14F-4D97-AF65-F5344CB8AC3E}">
        <p14:creationId xmlns:p14="http://schemas.microsoft.com/office/powerpoint/2010/main" val="361994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Includes:</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a:spcAft>
                <a:spcPts val="2400"/>
              </a:spcAft>
            </a:pPr>
            <a:r>
              <a:rPr lang="en-US" sz="4800" dirty="0"/>
              <a:t>  </a:t>
            </a:r>
            <a:r>
              <a:rPr lang="en-US" sz="4800" dirty="0">
                <a:solidFill>
                  <a:schemeClr val="tx1"/>
                </a:solidFill>
              </a:rPr>
              <a:t>Twice Monthly</a:t>
            </a:r>
          </a:p>
          <a:p>
            <a:pPr>
              <a:spcAft>
                <a:spcPts val="2400"/>
              </a:spcAft>
            </a:pPr>
            <a:r>
              <a:rPr lang="en-US" sz="4800" dirty="0"/>
              <a:t>  </a:t>
            </a:r>
            <a:r>
              <a:rPr lang="en-US" sz="4800" dirty="0">
                <a:solidFill>
                  <a:schemeClr val="tx1"/>
                </a:solidFill>
              </a:rPr>
              <a:t>Prep-Form</a:t>
            </a:r>
          </a:p>
          <a:p>
            <a:pPr>
              <a:spcAft>
                <a:spcPts val="2400"/>
              </a:spcAft>
            </a:pPr>
            <a:r>
              <a:rPr lang="en-US" sz="4800" dirty="0"/>
              <a:t>  </a:t>
            </a:r>
            <a:r>
              <a:rPr lang="en-US" sz="4800" dirty="0">
                <a:solidFill>
                  <a:schemeClr val="tx1"/>
                </a:solidFill>
              </a:rPr>
              <a:t>30 – 60 Minutes</a:t>
            </a:r>
            <a:endParaRPr lang="en-US" sz="4800" dirty="0"/>
          </a:p>
        </p:txBody>
      </p:sp>
    </p:spTree>
    <p:extLst>
      <p:ext uri="{BB962C8B-B14F-4D97-AF65-F5344CB8AC3E}">
        <p14:creationId xmlns:p14="http://schemas.microsoft.com/office/powerpoint/2010/main" val="376347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a:xfrm>
            <a:off x="586998" y="681037"/>
            <a:ext cx="11298263" cy="1325563"/>
          </a:xfrm>
        </p:spPr>
        <p:txBody>
          <a:bodyPr>
            <a:noAutofit/>
          </a:bodyPr>
          <a:lstStyle/>
          <a:p>
            <a:r>
              <a:rPr lang="en-US" sz="6000" dirty="0"/>
              <a:t>Agreed Upon Assignments Including</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727127" y="2244079"/>
            <a:ext cx="11018003" cy="4351338"/>
          </a:xfrm>
        </p:spPr>
        <p:txBody>
          <a:bodyPr>
            <a:noAutofit/>
          </a:bodyPr>
          <a:lstStyle/>
          <a:p>
            <a:pPr>
              <a:spcAft>
                <a:spcPts val="2400"/>
              </a:spcAft>
            </a:pPr>
            <a:r>
              <a:rPr lang="en-US" sz="4800" dirty="0"/>
              <a:t>  Life-Map*</a:t>
            </a:r>
          </a:p>
          <a:p>
            <a:pPr>
              <a:spcAft>
                <a:spcPts val="2400"/>
              </a:spcAft>
            </a:pPr>
            <a:r>
              <a:rPr lang="en-US" sz="4800" dirty="0"/>
              <a:t>  Blueprint*</a:t>
            </a:r>
          </a:p>
          <a:p>
            <a:pPr marL="0" indent="0">
              <a:spcAft>
                <a:spcPts val="2400"/>
              </a:spcAft>
              <a:buNone/>
            </a:pPr>
            <a:endParaRPr lang="en-US" sz="4800" dirty="0"/>
          </a:p>
          <a:p>
            <a:pPr marL="0" indent="0">
              <a:spcAft>
                <a:spcPts val="2400"/>
              </a:spcAft>
              <a:buNone/>
            </a:pPr>
            <a:r>
              <a:rPr lang="en-US" sz="4800" dirty="0"/>
              <a:t>* Templates Provided</a:t>
            </a:r>
          </a:p>
        </p:txBody>
      </p:sp>
    </p:spTree>
    <p:extLst>
      <p:ext uri="{BB962C8B-B14F-4D97-AF65-F5344CB8AC3E}">
        <p14:creationId xmlns:p14="http://schemas.microsoft.com/office/powerpoint/2010/main" val="428486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1 – 2 Training Videos each month</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marL="0" indent="0" algn="ctr">
              <a:spcAft>
                <a:spcPts val="2400"/>
              </a:spcAft>
              <a:buNone/>
            </a:pPr>
            <a:r>
              <a:rPr lang="en-US" sz="4800" dirty="0">
                <a:solidFill>
                  <a:schemeClr val="tx1"/>
                </a:solidFill>
              </a:rPr>
              <a:t>Cognitive understanding</a:t>
            </a:r>
          </a:p>
          <a:p>
            <a:pPr marL="0" indent="0" algn="ctr">
              <a:spcAft>
                <a:spcPts val="2400"/>
              </a:spcAft>
              <a:buNone/>
            </a:pPr>
            <a:r>
              <a:rPr lang="en-US" sz="4800" dirty="0">
                <a:solidFill>
                  <a:schemeClr val="tx1"/>
                </a:solidFill>
              </a:rPr>
              <a:t>Alignment with where you are in the process</a:t>
            </a:r>
          </a:p>
          <a:p>
            <a:pPr marL="0" indent="0" algn="ctr">
              <a:spcAft>
                <a:spcPts val="2400"/>
              </a:spcAft>
              <a:buNone/>
            </a:pPr>
            <a:r>
              <a:rPr lang="en-US" sz="4800" dirty="0">
                <a:solidFill>
                  <a:schemeClr val="tx1"/>
                </a:solidFill>
              </a:rPr>
              <a:t>They will help guide you as you create your blueprint, life-map and more</a:t>
            </a:r>
          </a:p>
        </p:txBody>
      </p:sp>
    </p:spTree>
    <p:extLst>
      <p:ext uri="{BB962C8B-B14F-4D97-AF65-F5344CB8AC3E}">
        <p14:creationId xmlns:p14="http://schemas.microsoft.com/office/powerpoint/2010/main" val="90067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Unlimited Emails &amp; Text</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marL="0" indent="0" algn="ctr">
              <a:spcAft>
                <a:spcPts val="2400"/>
              </a:spcAft>
              <a:buNone/>
            </a:pPr>
            <a:r>
              <a:rPr lang="en-US" sz="4800" dirty="0">
                <a:solidFill>
                  <a:schemeClr val="tx1"/>
                </a:solidFill>
              </a:rPr>
              <a:t>I welcome your questions, celebrations, and requests for feedback</a:t>
            </a:r>
          </a:p>
        </p:txBody>
      </p:sp>
    </p:spTree>
    <p:extLst>
      <p:ext uri="{BB962C8B-B14F-4D97-AF65-F5344CB8AC3E}">
        <p14:creationId xmlns:p14="http://schemas.microsoft.com/office/powerpoint/2010/main" val="367412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Artifact and Process Reviews</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marL="0" indent="0" algn="ctr">
              <a:spcAft>
                <a:spcPts val="2400"/>
              </a:spcAft>
              <a:buNone/>
            </a:pPr>
            <a:r>
              <a:rPr lang="en-US" sz="4800" dirty="0">
                <a:solidFill>
                  <a:schemeClr val="tx1"/>
                </a:solidFill>
              </a:rPr>
              <a:t>We’ll ensure that your Blueprint and any related processes you create are in alignment with you.</a:t>
            </a:r>
          </a:p>
        </p:txBody>
      </p:sp>
    </p:spTree>
    <p:extLst>
      <p:ext uri="{BB962C8B-B14F-4D97-AF65-F5344CB8AC3E}">
        <p14:creationId xmlns:p14="http://schemas.microsoft.com/office/powerpoint/2010/main" val="226267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The Unlock Experience VIP Ticket</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marL="0" indent="0" algn="ctr">
              <a:spcAft>
                <a:spcPts val="2400"/>
              </a:spcAft>
              <a:buNone/>
            </a:pPr>
            <a:r>
              <a:rPr lang="en-US" sz="4800" dirty="0">
                <a:solidFill>
                  <a:schemeClr val="tx1"/>
                </a:solidFill>
              </a:rPr>
              <a:t>Enables you to participate and be part of a group to network and explore you in a different way</a:t>
            </a:r>
          </a:p>
        </p:txBody>
      </p:sp>
    </p:spTree>
    <p:extLst>
      <p:ext uri="{BB962C8B-B14F-4D97-AF65-F5344CB8AC3E}">
        <p14:creationId xmlns:p14="http://schemas.microsoft.com/office/powerpoint/2010/main" val="414341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488-3CE2-4DD4-B989-6F6779ED1866}"/>
              </a:ext>
            </a:extLst>
          </p:cNvPr>
          <p:cNvSpPr>
            <a:spLocks noGrp="1"/>
          </p:cNvSpPr>
          <p:nvPr>
            <p:ph type="title"/>
          </p:nvPr>
        </p:nvSpPr>
        <p:spPr>
          <a:xfrm>
            <a:off x="838200" y="2082019"/>
            <a:ext cx="10515600" cy="2120924"/>
          </a:xfrm>
        </p:spPr>
        <p:txBody>
          <a:bodyPr>
            <a:noAutofit/>
          </a:bodyPr>
          <a:lstStyle/>
          <a:p>
            <a:pPr algn="ctr"/>
            <a:r>
              <a:rPr lang="en-US" sz="6000" dirty="0"/>
              <a:t>Why 12 months?</a:t>
            </a:r>
            <a:endParaRPr lang="en-US" dirty="0"/>
          </a:p>
        </p:txBody>
      </p:sp>
    </p:spTree>
    <p:extLst>
      <p:ext uri="{BB962C8B-B14F-4D97-AF65-F5344CB8AC3E}">
        <p14:creationId xmlns:p14="http://schemas.microsoft.com/office/powerpoint/2010/main" val="1903813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2777-483B-418A-AC9E-3FA22420E0D3}"/>
              </a:ext>
            </a:extLst>
          </p:cNvPr>
          <p:cNvSpPr>
            <a:spLocks noGrp="1"/>
          </p:cNvSpPr>
          <p:nvPr>
            <p:ph type="title"/>
          </p:nvPr>
        </p:nvSpPr>
        <p:spPr/>
        <p:txBody>
          <a:bodyPr>
            <a:normAutofit/>
          </a:bodyPr>
          <a:lstStyle/>
          <a:p>
            <a:endParaRPr lang="en-US" sz="6000" dirty="0"/>
          </a:p>
        </p:txBody>
      </p:sp>
      <p:sp>
        <p:nvSpPr>
          <p:cNvPr id="3" name="Content Placeholder 2">
            <a:extLst>
              <a:ext uri="{FF2B5EF4-FFF2-40B4-BE49-F238E27FC236}">
                <a16:creationId xmlns:a16="http://schemas.microsoft.com/office/drawing/2014/main" id="{8507B7E3-7456-4C0C-BB5A-FF44795D5416}"/>
              </a:ext>
            </a:extLst>
          </p:cNvPr>
          <p:cNvSpPr>
            <a:spLocks noGrp="1"/>
          </p:cNvSpPr>
          <p:nvPr>
            <p:ph idx="1"/>
          </p:nvPr>
        </p:nvSpPr>
        <p:spPr>
          <a:xfrm>
            <a:off x="838200" y="2002742"/>
            <a:ext cx="10515600" cy="4351338"/>
          </a:xfrm>
        </p:spPr>
        <p:txBody>
          <a:bodyPr>
            <a:noAutofit/>
          </a:bodyPr>
          <a:lstStyle/>
          <a:p>
            <a:pPr marL="0" indent="0" algn="ctr">
              <a:buNone/>
            </a:pPr>
            <a:endParaRPr lang="en-US" sz="4800" dirty="0">
              <a:solidFill>
                <a:schemeClr val="tx1"/>
              </a:solidFill>
            </a:endParaRPr>
          </a:p>
          <a:p>
            <a:pPr marL="0" indent="0" algn="ctr">
              <a:buNone/>
            </a:pPr>
            <a:r>
              <a:rPr lang="en-US" sz="4800" dirty="0">
                <a:solidFill>
                  <a:schemeClr val="tx1"/>
                </a:solidFill>
              </a:rPr>
              <a:t>Support to hold you to the path and navigate the challenges</a:t>
            </a:r>
          </a:p>
        </p:txBody>
      </p:sp>
    </p:spTree>
    <p:extLst>
      <p:ext uri="{BB962C8B-B14F-4D97-AF65-F5344CB8AC3E}">
        <p14:creationId xmlns:p14="http://schemas.microsoft.com/office/powerpoint/2010/main" val="18814884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It Takes Time to…</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marL="0" indent="0" algn="ctr">
              <a:spcAft>
                <a:spcPts val="2400"/>
              </a:spcAft>
              <a:buNone/>
            </a:pPr>
            <a:r>
              <a:rPr lang="en-US" sz="4800" dirty="0">
                <a:solidFill>
                  <a:schemeClr val="tx1"/>
                </a:solidFill>
              </a:rPr>
              <a:t>Change and grow as a leader</a:t>
            </a:r>
          </a:p>
          <a:p>
            <a:pPr marL="0" indent="0" algn="ctr">
              <a:spcAft>
                <a:spcPts val="2400"/>
              </a:spcAft>
              <a:buNone/>
            </a:pPr>
            <a:r>
              <a:rPr lang="en-US" sz="4800" dirty="0">
                <a:solidFill>
                  <a:schemeClr val="tx1"/>
                </a:solidFill>
              </a:rPr>
              <a:t>Make the shifts in your business to align with your vision</a:t>
            </a:r>
          </a:p>
          <a:p>
            <a:pPr marL="0" indent="0" algn="ctr">
              <a:spcAft>
                <a:spcPts val="2400"/>
              </a:spcAft>
              <a:buNone/>
            </a:pPr>
            <a:r>
              <a:rPr lang="en-US" sz="4800" dirty="0">
                <a:solidFill>
                  <a:schemeClr val="tx1"/>
                </a:solidFill>
              </a:rPr>
              <a:t>Develop a sustainable foundation</a:t>
            </a:r>
          </a:p>
        </p:txBody>
      </p:sp>
    </p:spTree>
    <p:extLst>
      <p:ext uri="{BB962C8B-B14F-4D97-AF65-F5344CB8AC3E}">
        <p14:creationId xmlns:p14="http://schemas.microsoft.com/office/powerpoint/2010/main" val="308855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a:xfrm>
            <a:off x="838199" y="365125"/>
            <a:ext cx="10766801" cy="1325563"/>
          </a:xfrm>
        </p:spPr>
        <p:txBody>
          <a:bodyPr>
            <a:normAutofit fontScale="90000"/>
          </a:bodyPr>
          <a:lstStyle/>
          <a:p>
            <a:r>
              <a:rPr lang="en-US" sz="6000" dirty="0"/>
              <a:t> What &amp; Why is this work </a:t>
            </a:r>
            <a:r>
              <a:rPr lang="en-US" sz="6700" dirty="0"/>
              <a:t>different</a:t>
            </a:r>
            <a:r>
              <a:rPr lang="en-US" sz="6000" dirty="0"/>
              <a:t>?</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2141537"/>
            <a:ext cx="11018003" cy="4351338"/>
          </a:xfrm>
        </p:spPr>
        <p:txBody>
          <a:bodyPr>
            <a:noAutofit/>
          </a:bodyPr>
          <a:lstStyle/>
          <a:p>
            <a:pPr marL="0" indent="0" algn="ctr">
              <a:spcAft>
                <a:spcPts val="5400"/>
              </a:spcAft>
              <a:buNone/>
            </a:pPr>
            <a:r>
              <a:rPr lang="en-US" sz="4800" dirty="0">
                <a:solidFill>
                  <a:schemeClr val="tx1"/>
                </a:solidFill>
              </a:rPr>
              <a:t>I don’t just work with you on your business</a:t>
            </a:r>
          </a:p>
          <a:p>
            <a:pPr marL="0" indent="0" algn="ctr">
              <a:spcAft>
                <a:spcPts val="5400"/>
              </a:spcAft>
              <a:buNone/>
            </a:pPr>
            <a:r>
              <a:rPr lang="en-US" sz="4800" dirty="0">
                <a:solidFill>
                  <a:schemeClr val="tx1"/>
                </a:solidFill>
              </a:rPr>
              <a:t>I take a </a:t>
            </a:r>
            <a:r>
              <a:rPr lang="en-US" sz="4800" b="1" dirty="0">
                <a:solidFill>
                  <a:schemeClr val="bg2"/>
                </a:solidFill>
              </a:rPr>
              <a:t>Holistic Human Centered Approach</a:t>
            </a:r>
          </a:p>
        </p:txBody>
      </p:sp>
    </p:spTree>
    <p:extLst>
      <p:ext uri="{BB962C8B-B14F-4D97-AF65-F5344CB8AC3E}">
        <p14:creationId xmlns:p14="http://schemas.microsoft.com/office/powerpoint/2010/main" val="296157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a:xfrm>
            <a:off x="838199" y="365125"/>
            <a:ext cx="10766801" cy="1325563"/>
          </a:xfrm>
        </p:spPr>
        <p:txBody>
          <a:bodyPr>
            <a:normAutofit/>
          </a:bodyPr>
          <a:lstStyle/>
          <a:p>
            <a:r>
              <a:rPr lang="en-US" sz="6000" dirty="0"/>
              <a:t> </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7" y="1253331"/>
            <a:ext cx="11018003" cy="4351338"/>
          </a:xfrm>
        </p:spPr>
        <p:txBody>
          <a:bodyPr>
            <a:noAutofit/>
          </a:bodyPr>
          <a:lstStyle/>
          <a:p>
            <a:pPr marL="0" indent="0" algn="ctr">
              <a:spcAft>
                <a:spcPts val="2400"/>
              </a:spcAft>
              <a:buNone/>
            </a:pPr>
            <a:r>
              <a:rPr lang="en-US" sz="4800" dirty="0">
                <a:solidFill>
                  <a:schemeClr val="tx1"/>
                </a:solidFill>
              </a:rPr>
              <a:t>I don’t give you a lot of information, good ideas and “To dos”. </a:t>
            </a:r>
          </a:p>
          <a:p>
            <a:pPr marL="0" indent="0" algn="ctr">
              <a:spcAft>
                <a:spcPts val="2400"/>
              </a:spcAft>
              <a:buNone/>
            </a:pPr>
            <a:r>
              <a:rPr lang="en-US" sz="4800" dirty="0">
                <a:solidFill>
                  <a:schemeClr val="bg2"/>
                </a:solidFill>
              </a:rPr>
              <a:t>I </a:t>
            </a:r>
            <a:r>
              <a:rPr lang="en-US" sz="4800" b="1" dirty="0">
                <a:solidFill>
                  <a:schemeClr val="bg2"/>
                </a:solidFill>
              </a:rPr>
              <a:t>work hand-in-hand </a:t>
            </a:r>
            <a:r>
              <a:rPr lang="en-US" sz="4800" dirty="0">
                <a:solidFill>
                  <a:schemeClr val="tx1"/>
                </a:solidFill>
              </a:rPr>
              <a:t>with you to go into action, </a:t>
            </a:r>
            <a:r>
              <a:rPr lang="en-US" sz="4800" b="1" dirty="0">
                <a:solidFill>
                  <a:schemeClr val="bg2"/>
                </a:solidFill>
              </a:rPr>
              <a:t>the right action</a:t>
            </a:r>
          </a:p>
          <a:p>
            <a:pPr marL="0" indent="0" algn="ctr">
              <a:spcAft>
                <a:spcPts val="2400"/>
              </a:spcAft>
              <a:buNone/>
            </a:pPr>
            <a:r>
              <a:rPr lang="en-US" sz="4800" dirty="0">
                <a:solidFill>
                  <a:schemeClr val="bg2"/>
                </a:solidFill>
              </a:rPr>
              <a:t>Implement</a:t>
            </a:r>
            <a:r>
              <a:rPr lang="en-US" sz="4800" dirty="0">
                <a:solidFill>
                  <a:schemeClr val="tx1"/>
                </a:solidFill>
              </a:rPr>
              <a:t> these ideas in your life and business. </a:t>
            </a:r>
          </a:p>
        </p:txBody>
      </p:sp>
    </p:spTree>
    <p:extLst>
      <p:ext uri="{BB962C8B-B14F-4D97-AF65-F5344CB8AC3E}">
        <p14:creationId xmlns:p14="http://schemas.microsoft.com/office/powerpoint/2010/main" val="128028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AF5A7-3ACA-4ED0-8BBC-10FA65058DFF}"/>
              </a:ext>
            </a:extLst>
          </p:cNvPr>
          <p:cNvSpPr>
            <a:spLocks noGrp="1"/>
          </p:cNvSpPr>
          <p:nvPr>
            <p:ph type="title"/>
          </p:nvPr>
        </p:nvSpPr>
        <p:spPr/>
        <p:txBody>
          <a:bodyPr>
            <a:normAutofit/>
          </a:bodyPr>
          <a:lstStyle/>
          <a:p>
            <a:r>
              <a:rPr lang="en-US" sz="6000" dirty="0"/>
              <a:t>Next Step…</a:t>
            </a:r>
          </a:p>
        </p:txBody>
      </p:sp>
      <p:sp>
        <p:nvSpPr>
          <p:cNvPr id="3" name="Content Placeholder 2">
            <a:extLst>
              <a:ext uri="{FF2B5EF4-FFF2-40B4-BE49-F238E27FC236}">
                <a16:creationId xmlns:a16="http://schemas.microsoft.com/office/drawing/2014/main" id="{06BE64A3-8513-4D33-AD12-311E5560B330}"/>
              </a:ext>
            </a:extLst>
          </p:cNvPr>
          <p:cNvSpPr>
            <a:spLocks noGrp="1"/>
          </p:cNvSpPr>
          <p:nvPr>
            <p:ph idx="1"/>
          </p:nvPr>
        </p:nvSpPr>
        <p:spPr>
          <a:xfrm>
            <a:off x="586998" y="1825625"/>
            <a:ext cx="11018003" cy="4351338"/>
          </a:xfrm>
        </p:spPr>
        <p:txBody>
          <a:bodyPr>
            <a:noAutofit/>
          </a:bodyPr>
          <a:lstStyle/>
          <a:p>
            <a:pPr marL="0" indent="0" algn="ctr">
              <a:spcAft>
                <a:spcPts val="2400"/>
              </a:spcAft>
              <a:buNone/>
            </a:pPr>
            <a:r>
              <a:rPr lang="en-US" sz="4800" dirty="0">
                <a:solidFill>
                  <a:schemeClr val="tx1"/>
                </a:solidFill>
              </a:rPr>
              <a:t>Schedule a time to explore if this is a fit.</a:t>
            </a:r>
          </a:p>
          <a:p>
            <a:pPr marL="0" indent="0" algn="ctr">
              <a:spcAft>
                <a:spcPts val="2400"/>
              </a:spcAft>
              <a:buNone/>
            </a:pPr>
            <a:r>
              <a:rPr lang="en-US" sz="4800" i="1" dirty="0"/>
              <a:t>Victoria Lynne Hannu</a:t>
            </a:r>
          </a:p>
          <a:p>
            <a:pPr marL="0" indent="0" algn="ctr">
              <a:buNone/>
            </a:pPr>
            <a:r>
              <a:rPr lang="en-US" u="sng" dirty="0">
                <a:solidFill>
                  <a:srgbClr val="84754E"/>
                </a:solidFill>
                <a:hlinkClick r:id="rId2">
                  <a:extLst>
                    <a:ext uri="{A12FA001-AC4F-418D-AE19-62706E023703}">
                      <ahyp:hlinkClr xmlns:ahyp="http://schemas.microsoft.com/office/drawing/2018/hyperlinkcolor" val="tx"/>
                    </a:ext>
                  </a:extLst>
                </a:hlinkClick>
              </a:rPr>
              <a:t>victoria@heartandsoulceo.com</a:t>
            </a:r>
            <a:endParaRPr lang="en-US" dirty="0">
              <a:solidFill>
                <a:srgbClr val="84754E"/>
              </a:solidFill>
            </a:endParaRPr>
          </a:p>
        </p:txBody>
      </p:sp>
    </p:spTree>
    <p:extLst>
      <p:ext uri="{BB962C8B-B14F-4D97-AF65-F5344CB8AC3E}">
        <p14:creationId xmlns:p14="http://schemas.microsoft.com/office/powerpoint/2010/main" val="214736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897B1-B1F0-49B7-A1D0-BA41E53C2DE4}"/>
              </a:ext>
            </a:extLst>
          </p:cNvPr>
          <p:cNvSpPr>
            <a:spLocks noGrp="1"/>
          </p:cNvSpPr>
          <p:nvPr>
            <p:ph type="title"/>
          </p:nvPr>
        </p:nvSpPr>
        <p:spPr/>
        <p:txBody>
          <a:bodyPr>
            <a:normAutofit/>
          </a:bodyPr>
          <a:lstStyle/>
          <a:p>
            <a:r>
              <a:rPr lang="en-US" sz="6000" dirty="0"/>
              <a:t>Results</a:t>
            </a:r>
          </a:p>
        </p:txBody>
      </p:sp>
      <p:sp>
        <p:nvSpPr>
          <p:cNvPr id="3" name="Content Placeholder 2">
            <a:extLst>
              <a:ext uri="{FF2B5EF4-FFF2-40B4-BE49-F238E27FC236}">
                <a16:creationId xmlns:a16="http://schemas.microsoft.com/office/drawing/2014/main" id="{FA70E70B-49E9-43B1-86D8-1107BD5F60AF}"/>
              </a:ext>
            </a:extLst>
          </p:cNvPr>
          <p:cNvSpPr>
            <a:spLocks noGrp="1"/>
          </p:cNvSpPr>
          <p:nvPr>
            <p:ph idx="1"/>
          </p:nvPr>
        </p:nvSpPr>
        <p:spPr>
          <a:xfrm>
            <a:off x="838200" y="1878041"/>
            <a:ext cx="10515600" cy="4351338"/>
          </a:xfrm>
        </p:spPr>
        <p:txBody>
          <a:bodyPr>
            <a:noAutofit/>
          </a:bodyPr>
          <a:lstStyle/>
          <a:p>
            <a:pPr>
              <a:spcAft>
                <a:spcPts val="2400"/>
              </a:spcAft>
            </a:pPr>
            <a:r>
              <a:rPr lang="en-US" sz="4800" dirty="0"/>
              <a:t>  </a:t>
            </a:r>
            <a:r>
              <a:rPr lang="en-US" sz="4800" dirty="0">
                <a:solidFill>
                  <a:schemeClr val="tx1"/>
                </a:solidFill>
              </a:rPr>
              <a:t>Things that used to stop you in your tracks, no longer do</a:t>
            </a:r>
          </a:p>
          <a:p>
            <a:pPr>
              <a:spcAft>
                <a:spcPts val="2400"/>
              </a:spcAft>
            </a:pPr>
            <a:r>
              <a:rPr lang="en-US" sz="4800" dirty="0"/>
              <a:t>  </a:t>
            </a:r>
            <a:r>
              <a:rPr lang="en-US" sz="4800" dirty="0">
                <a:solidFill>
                  <a:schemeClr val="tx1"/>
                </a:solidFill>
              </a:rPr>
              <a:t>You’re clear, confident and passionate about your direction and the decisions you are making</a:t>
            </a:r>
          </a:p>
        </p:txBody>
      </p:sp>
    </p:spTree>
    <p:extLst>
      <p:ext uri="{BB962C8B-B14F-4D97-AF65-F5344CB8AC3E}">
        <p14:creationId xmlns:p14="http://schemas.microsoft.com/office/powerpoint/2010/main" val="33628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Heart &amp; Soul CEO">
      <a:dk1>
        <a:sysClr val="windowText" lastClr="000000"/>
      </a:dk1>
      <a:lt1>
        <a:sysClr val="window" lastClr="FFFFFF"/>
      </a:lt1>
      <a:dk2>
        <a:srgbClr val="5D041F"/>
      </a:dk2>
      <a:lt2>
        <a:srgbClr val="84754E"/>
      </a:lt2>
      <a:accent1>
        <a:srgbClr val="B2A37C"/>
      </a:accent1>
      <a:accent2>
        <a:srgbClr val="4D031A"/>
      </a:accent2>
      <a:accent3>
        <a:srgbClr val="A5A5A5"/>
      </a:accent3>
      <a:accent4>
        <a:srgbClr val="FFC000"/>
      </a:accent4>
      <a:accent5>
        <a:srgbClr val="4472C4"/>
      </a:accent5>
      <a:accent6>
        <a:srgbClr val="70AD47"/>
      </a:accent6>
      <a:hlink>
        <a:srgbClr val="0563C1"/>
      </a:hlink>
      <a:folHlink>
        <a:srgbClr val="5D041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rt-and-Soul-CEO.potx" id="{980B8F4C-FAAF-4A8E-8F28-AA23460C5BCB}" vid="{F5D61F21-086A-46BA-84B8-693475B920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1718</TotalTime>
  <Words>1798</Words>
  <Application>Microsoft Macintosh PowerPoint</Application>
  <PresentationFormat>Widescreen</PresentationFormat>
  <Paragraphs>292</Paragraphs>
  <Slides>83</Slides>
  <Notes>51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Arial</vt:lpstr>
      <vt:lpstr>Calibri</vt:lpstr>
      <vt:lpstr>Calibri Light</vt:lpstr>
      <vt:lpstr>Open Sans</vt:lpstr>
      <vt:lpstr>Wingdings</vt:lpstr>
      <vt:lpstr>Office Theme</vt:lpstr>
      <vt:lpstr>Transform Your Relationship with Your Business</vt:lpstr>
      <vt:lpstr>You’re in the right place if…</vt:lpstr>
      <vt:lpstr>Perhaps…</vt:lpstr>
      <vt:lpstr>Or…</vt:lpstr>
      <vt:lpstr>Or Maybe…</vt:lpstr>
      <vt:lpstr>What would it take to transform your business so it can grow and make an impact while you get to live life your way?</vt:lpstr>
      <vt:lpstr>It takes…</vt:lpstr>
      <vt:lpstr>PowerPoint Presentation</vt:lpstr>
      <vt:lpstr>Results</vt:lpstr>
      <vt:lpstr>PowerPoint Presentation</vt:lpstr>
      <vt:lpstr>PowerPoint Presentation</vt:lpstr>
      <vt:lpstr>This is NOT</vt:lpstr>
      <vt:lpstr>Nor is it…</vt:lpstr>
      <vt:lpstr>I work with Entrepreneurs who…</vt:lpstr>
      <vt:lpstr>  That’s called a…  Holistic Human Centered Approach to Business</vt:lpstr>
      <vt:lpstr>This program has 3 Phases</vt:lpstr>
      <vt:lpstr>Discover</vt:lpstr>
      <vt:lpstr>Design &amp; Align</vt:lpstr>
      <vt:lpstr>Align, Implement &amp; Evolve</vt:lpstr>
      <vt:lpstr>With my coaching, guidance, and proven framework you can…</vt:lpstr>
      <vt:lpstr>Here’s how it works…</vt:lpstr>
      <vt:lpstr>PowerPoint Presentation</vt:lpstr>
      <vt:lpstr>You need to know…</vt:lpstr>
      <vt:lpstr>You need to…</vt:lpstr>
      <vt:lpstr>We’ll…</vt:lpstr>
      <vt:lpstr>You’ll…</vt:lpstr>
      <vt:lpstr>As you…</vt:lpstr>
      <vt:lpstr>We’ll…</vt:lpstr>
      <vt:lpstr>PowerPoint Presentation</vt:lpstr>
      <vt:lpstr>PowerPoint Presentation</vt:lpstr>
      <vt:lpstr>You’ll…</vt:lpstr>
      <vt:lpstr>We’ll…</vt:lpstr>
      <vt:lpstr>That includes creating</vt:lpstr>
      <vt:lpstr>In a way that…</vt:lpstr>
      <vt:lpstr>We’ll…</vt:lpstr>
      <vt:lpstr>PowerPoint Presentation</vt:lpstr>
      <vt:lpstr>PowerPoint Presentation</vt:lpstr>
      <vt:lpstr>PowerPoint Presentation</vt:lpstr>
      <vt:lpstr>You’ll…</vt:lpstr>
      <vt:lpstr>You’ll…</vt:lpstr>
      <vt:lpstr>PowerPoint Presentation</vt:lpstr>
      <vt:lpstr>I’ll…</vt:lpstr>
      <vt:lpstr>PowerPoint Presentation</vt:lpstr>
      <vt:lpstr>It’s Story Time </vt:lpstr>
      <vt:lpstr>Meghann</vt:lpstr>
      <vt:lpstr>Sabrina</vt:lpstr>
      <vt:lpstr>Victoria</vt:lpstr>
      <vt:lpstr>Gary</vt:lpstr>
      <vt:lpstr>ArcWest Architects</vt:lpstr>
      <vt:lpstr>Would you like to know how they achieved these results?</vt:lpstr>
      <vt:lpstr>These entrepreneurs became…</vt:lpstr>
      <vt:lpstr>Rise Up to BE the CEO you are Meant to BE!</vt:lpstr>
      <vt:lpstr>We’ll work together to…</vt:lpstr>
      <vt:lpstr>Discover…</vt:lpstr>
      <vt:lpstr>Design and Develop</vt:lpstr>
      <vt:lpstr>Align and Implement</vt:lpstr>
      <vt:lpstr>PowerPoint Presentation</vt:lpstr>
      <vt:lpstr>Ideal participants want to:</vt:lpstr>
      <vt:lpstr>Successful Participants…</vt:lpstr>
      <vt:lpstr>This program is a combination of…</vt:lpstr>
      <vt:lpstr>The Primary Focus </vt:lpstr>
      <vt:lpstr>Discover your holistic vision and who you are meant to be as a leader </vt:lpstr>
      <vt:lpstr>Design and Align your business blueprint and life-map with your vision</vt:lpstr>
      <vt:lpstr>Align and Implement your vision in your business</vt:lpstr>
      <vt:lpstr>Program Structure </vt:lpstr>
      <vt:lpstr>Program Structure </vt:lpstr>
      <vt:lpstr>PowerPoint Presentation</vt:lpstr>
      <vt:lpstr>PowerPoint Presentation</vt:lpstr>
      <vt:lpstr>Kickoff/Outcome Setting Session</vt:lpstr>
      <vt:lpstr>Includes:</vt:lpstr>
      <vt:lpstr>Kickoff Session Follow Up</vt:lpstr>
      <vt:lpstr>One-0n-One Sessions</vt:lpstr>
      <vt:lpstr>Includes:</vt:lpstr>
      <vt:lpstr>Agreed Upon Assignments Including</vt:lpstr>
      <vt:lpstr>1 – 2 Training Videos each month</vt:lpstr>
      <vt:lpstr>Unlimited Emails &amp; Text</vt:lpstr>
      <vt:lpstr>Artifact and Process Reviews</vt:lpstr>
      <vt:lpstr>The Unlock Experience VIP Ticket</vt:lpstr>
      <vt:lpstr>Why 12 months?</vt:lpstr>
      <vt:lpstr>It Takes Time to…</vt:lpstr>
      <vt:lpstr> What &amp; Why is this work different?</vt:lpstr>
      <vt:lpstr> </vt:lpstr>
      <vt:lpstr>Next Step…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 Your Relationship with Your Business</dc:title>
  <dc:creator>Victoria Lynne Hannu</dc:creator>
  <cp:lastModifiedBy>Robert Middleton</cp:lastModifiedBy>
  <cp:revision>29</cp:revision>
  <dcterms:created xsi:type="dcterms:W3CDTF">2020-10-21T19:53:50Z</dcterms:created>
  <dcterms:modified xsi:type="dcterms:W3CDTF">2020-10-27T20:09:54Z</dcterms:modified>
</cp:coreProperties>
</file>