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305" r:id="rId4"/>
    <p:sldId id="258" r:id="rId5"/>
    <p:sldId id="259" r:id="rId6"/>
    <p:sldId id="260" r:id="rId7"/>
    <p:sldId id="306" r:id="rId8"/>
    <p:sldId id="261" r:id="rId9"/>
    <p:sldId id="262" r:id="rId10"/>
    <p:sldId id="286" r:id="rId11"/>
    <p:sldId id="309" r:id="rId12"/>
    <p:sldId id="287" r:id="rId13"/>
    <p:sldId id="288" r:id="rId14"/>
    <p:sldId id="289" r:id="rId15"/>
    <p:sldId id="307" r:id="rId16"/>
    <p:sldId id="290" r:id="rId17"/>
    <p:sldId id="291" r:id="rId18"/>
    <p:sldId id="292" r:id="rId19"/>
    <p:sldId id="263" r:id="rId20"/>
    <p:sldId id="293" r:id="rId21"/>
    <p:sldId id="294" r:id="rId22"/>
    <p:sldId id="264" r:id="rId23"/>
    <p:sldId id="265" r:id="rId24"/>
    <p:sldId id="266" r:id="rId25"/>
    <p:sldId id="267" r:id="rId26"/>
    <p:sldId id="302" r:id="rId27"/>
    <p:sldId id="303" r:id="rId28"/>
    <p:sldId id="304" r:id="rId29"/>
    <p:sldId id="268" r:id="rId30"/>
    <p:sldId id="269" r:id="rId31"/>
    <p:sldId id="270" r:id="rId32"/>
    <p:sldId id="271" r:id="rId33"/>
    <p:sldId id="272" r:id="rId34"/>
    <p:sldId id="273" r:id="rId35"/>
    <p:sldId id="274" r:id="rId36"/>
    <p:sldId id="275" r:id="rId37"/>
    <p:sldId id="276" r:id="rId38"/>
    <p:sldId id="277" r:id="rId39"/>
    <p:sldId id="278" r:id="rId40"/>
    <p:sldId id="279" r:id="rId41"/>
    <p:sldId id="280" r:id="rId42"/>
    <p:sldId id="314" r:id="rId43"/>
    <p:sldId id="281" r:id="rId44"/>
    <p:sldId id="310" r:id="rId45"/>
    <p:sldId id="311" r:id="rId46"/>
    <p:sldId id="312" r:id="rId47"/>
    <p:sldId id="313" r:id="rId48"/>
    <p:sldId id="282" r:id="rId49"/>
    <p:sldId id="283" r:id="rId50"/>
    <p:sldId id="284" r:id="rId51"/>
    <p:sldId id="285" r:id="rId52"/>
    <p:sldId id="301" r:id="rId53"/>
    <p:sldId id="295" r:id="rId54"/>
    <p:sldId id="296" r:id="rId55"/>
    <p:sldId id="297" r:id="rId56"/>
    <p:sldId id="298" r:id="rId57"/>
    <p:sldId id="299" r:id="rId58"/>
    <p:sldId id="300" r:id="rId59"/>
    <p:sldId id="308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56"/>
    <p:restoredTop sz="94659"/>
  </p:normalViewPr>
  <p:slideViewPr>
    <p:cSldViewPr snapToGrid="0" snapToObjects="1">
      <p:cViewPr varScale="1">
        <p:scale>
          <a:sx n="87" d="100"/>
          <a:sy n="87" d="100"/>
        </p:scale>
        <p:origin x="10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38A9D-D28C-CF44-891C-770B87CF7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36C671-5332-B544-80FE-6C71E66B3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5903C-2D93-B548-8D62-D0CB811A0F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B142EA-88BE-0043-B48A-9603A0D762A7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26E6A-17C9-0145-B704-332A05356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8DB92-1535-DD42-B747-E0BB236C3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576E73-4AB5-264C-9129-A3C70C76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2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D04B1-8D24-5A4C-A153-CA2743F33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9500B7-CCB0-B04E-B9C8-E6010F666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8828" y="2370137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40730-691D-E942-9CB5-FB2EEFA3FF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B142EA-88BE-0043-B48A-9603A0D762A7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1FB9F-59E7-FA45-B31F-904E9CE52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3312D-0D4E-4B4B-84E4-2F710825F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576E73-4AB5-264C-9129-A3C70C76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8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C8920E-2B9B-144E-898A-69B2867198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DE82C7-AB0F-E640-8054-368322B17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3CD78-C93E-6748-8B33-F732A16CC9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B142EA-88BE-0043-B48A-9603A0D762A7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DE74F-A692-0D42-9DAE-32956E7FD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F8B43-46E1-9748-8F41-B085B98A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576E73-4AB5-264C-9129-A3C70C76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FE599-739F-4B4D-9394-B557F203C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9118" y="469219"/>
            <a:ext cx="11049001" cy="5919561"/>
          </a:xfrm>
        </p:spPr>
        <p:txBody>
          <a:bodyPr/>
          <a:lstStyle>
            <a:lvl1pPr>
              <a:defRPr sz="7000"/>
            </a:lvl1pPr>
          </a:lstStyle>
          <a:p>
            <a:r>
              <a:rPr lang="en-US" dirty="0"/>
              <a:t>Click to edit slide</a:t>
            </a:r>
          </a:p>
        </p:txBody>
      </p:sp>
    </p:spTree>
    <p:extLst>
      <p:ext uri="{BB962C8B-B14F-4D97-AF65-F5344CB8AC3E}">
        <p14:creationId xmlns:p14="http://schemas.microsoft.com/office/powerpoint/2010/main" val="375861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B2418-085A-8B48-AA69-FE1EED049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6DB0A-26D2-7341-B509-A6341C44D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EB7A1-A1B3-1248-8D16-30261D00CA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B142EA-88BE-0043-B48A-9603A0D762A7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CE821-518B-0F4E-884A-527DD4371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5D200-F745-A74C-908B-D1D7A3755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576E73-4AB5-264C-9129-A3C70C76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8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A5F42-2045-3E4D-B5CD-94DF39398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FE701-2013-6749-A39F-5437E4FD2B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4880FB-636F-FE42-8C1A-5FA20041FD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C555A-46FC-8A49-B9F0-B8681CD981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B142EA-88BE-0043-B48A-9603A0D762A7}" type="datetimeFigureOut">
              <a:rPr lang="en-US" smtClean="0"/>
              <a:t>4/26/21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D5D165-2E62-514A-96A8-08CF29307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1496A-489F-E945-81F7-129C3EB10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576E73-4AB5-264C-9129-A3C70C76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9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BB99B-54E1-B84C-9E7E-A9D9B79AF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34464-54E3-164D-B067-5CCC74C8C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CC5D89-C837-B74B-B042-2DB166DFB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85DA7C-5C84-4E45-884C-C6C6F74A42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2C22C3-6BAE-9146-94AD-D536CB9A96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C1A403-AB63-9146-8B9F-CBF80DCEC5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B142EA-88BE-0043-B48A-9603A0D762A7}" type="datetimeFigureOut">
              <a:rPr lang="en-US" smtClean="0"/>
              <a:t>4/26/21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49D8D6-DC4E-2E4E-AF1F-E479C3C4F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EDFFD8-FA3B-CF40-AD23-FBB02809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576E73-4AB5-264C-9129-A3C70C76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6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19B10-166A-0141-A219-D91E8D55B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2A1F53-CE62-B24C-8985-9D22039412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B142EA-88BE-0043-B48A-9603A0D762A7}" type="datetimeFigureOut">
              <a:rPr lang="en-US" smtClean="0"/>
              <a:t>4/26/21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C347C7-C274-7B4D-83D7-3DC2D23A0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7747EF-089F-5742-A7D4-04151DAC3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576E73-4AB5-264C-9129-A3C70C76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98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BC1C77-5F96-6840-9E9D-D107FBCF9C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B142EA-88BE-0043-B48A-9603A0D762A7}" type="datetimeFigureOut">
              <a:rPr lang="en-US" smtClean="0"/>
              <a:t>4/26/21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793C8E-2E9A-1A4E-878D-4F96F63F8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08DFC3-6E42-5B44-8CF4-F30FABED5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576E73-4AB5-264C-9129-A3C70C76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1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A8161-B9AB-1C47-99B9-A1166180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96C3B-C4F3-2B40-9336-C73E94FBE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D5F717-C4D0-754E-A665-5C6726FA1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36417-D127-0347-B5FB-0B318A464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B142EA-88BE-0043-B48A-9603A0D762A7}" type="datetimeFigureOut">
              <a:rPr lang="en-US" smtClean="0"/>
              <a:t>4/26/21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9C2E8E-8ED9-D44E-8915-AB8F6C56D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76A2D-FFFE-5447-B5D6-6EFA498DC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576E73-4AB5-264C-9129-A3C70C76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7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64D85-C206-524F-8569-228D3906E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B163A5-755B-8241-B1E7-2D56D4CA53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E0112-D701-C841-A9F9-35B1E4C7A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58169D-F605-9745-A63E-10DF373133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B142EA-88BE-0043-B48A-9603A0D762A7}" type="datetimeFigureOut">
              <a:rPr lang="en-US" smtClean="0"/>
              <a:t>4/26/21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97CED6-6563-1142-AA3A-453400A3B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19A712-E5B7-1A46-93A0-39352A170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576E73-4AB5-264C-9129-A3C70C76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91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34C821-7DFF-C648-BEDD-5DB86526D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19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879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6000" b="1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4E06F-9E0B-D94F-94F0-F6F2B658A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5085" y="638630"/>
            <a:ext cx="11016343" cy="5558970"/>
          </a:xfrm>
        </p:spPr>
        <p:txBody>
          <a:bodyPr anchor="ctr">
            <a:normAutofit/>
          </a:bodyPr>
          <a:lstStyle/>
          <a:p>
            <a:r>
              <a:rPr lang="en-US" sz="9000" dirty="0"/>
              <a:t>How to Attract</a:t>
            </a:r>
            <a:br>
              <a:rPr lang="en-US" sz="9000" dirty="0"/>
            </a:br>
            <a:r>
              <a:rPr lang="en-US" sz="9000" dirty="0">
                <a:solidFill>
                  <a:srgbClr val="990000"/>
                </a:solidFill>
              </a:rPr>
              <a:t>Wonderful Clients</a:t>
            </a:r>
            <a:br>
              <a:rPr lang="en-US" sz="9000" dirty="0"/>
            </a:br>
            <a:r>
              <a:rPr lang="en-US" sz="9000" dirty="0"/>
              <a:t>to Your Business</a:t>
            </a:r>
          </a:p>
        </p:txBody>
      </p:sp>
    </p:spTree>
    <p:extLst>
      <p:ext uri="{BB962C8B-B14F-4D97-AF65-F5344CB8AC3E}">
        <p14:creationId xmlns:p14="http://schemas.microsoft.com/office/powerpoint/2010/main" val="1442051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BE6FB-4257-784E-922D-5931F1D16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990000"/>
                </a:solidFill>
              </a:rPr>
              <a:t>We’ve used this </a:t>
            </a:r>
            <a:br>
              <a:rPr lang="en-US" dirty="0">
                <a:solidFill>
                  <a:srgbClr val="990000"/>
                </a:solidFill>
              </a:rPr>
            </a:br>
            <a:r>
              <a:rPr lang="en-US" dirty="0">
                <a:solidFill>
                  <a:srgbClr val="990000"/>
                </a:solidFill>
              </a:rPr>
              <a:t>system with:</a:t>
            </a:r>
            <a:br>
              <a:rPr lang="en-US" dirty="0"/>
            </a:br>
            <a:br>
              <a:rPr lang="en-US" sz="4000" dirty="0"/>
            </a:br>
            <a:r>
              <a:rPr lang="en-US" dirty="0"/>
              <a:t>Hundreds of self-employed</a:t>
            </a:r>
            <a:br>
              <a:rPr lang="en-US" dirty="0"/>
            </a:br>
            <a:r>
              <a:rPr lang="en-US" dirty="0"/>
              <a:t>professionals over </a:t>
            </a:r>
            <a:br>
              <a:rPr lang="en-US" dirty="0"/>
            </a:br>
            <a:r>
              <a:rPr lang="en-US" dirty="0"/>
              <a:t>the past 20 years. </a:t>
            </a:r>
          </a:p>
        </p:txBody>
      </p:sp>
    </p:spTree>
    <p:extLst>
      <p:ext uri="{BB962C8B-B14F-4D97-AF65-F5344CB8AC3E}">
        <p14:creationId xmlns:p14="http://schemas.microsoft.com/office/powerpoint/2010/main" val="1460232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2BFDD-3195-D345-8745-CAC9C082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first, let me tell you </a:t>
            </a:r>
            <a:br>
              <a:rPr lang="en-US" dirty="0"/>
            </a:br>
            <a:r>
              <a:rPr lang="en-US" dirty="0"/>
              <a:t>what this program</a:t>
            </a:r>
            <a:br>
              <a:rPr lang="en-US" dirty="0"/>
            </a:br>
            <a:r>
              <a:rPr lang="en-US" dirty="0"/>
              <a:t>is </a:t>
            </a:r>
            <a:r>
              <a:rPr lang="en-US" dirty="0">
                <a:solidFill>
                  <a:srgbClr val="990000"/>
                </a:solidFill>
              </a:rPr>
              <a:t>NOT</a:t>
            </a:r>
          </a:p>
        </p:txBody>
      </p:sp>
    </p:spTree>
    <p:extLst>
      <p:ext uri="{BB962C8B-B14F-4D97-AF65-F5344CB8AC3E}">
        <p14:creationId xmlns:p14="http://schemas.microsoft.com/office/powerpoint/2010/main" val="3909602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84233-A054-6B41-BEAE-253107038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system is not</a:t>
            </a:r>
            <a:br>
              <a:rPr lang="en-US" dirty="0"/>
            </a:br>
            <a:r>
              <a:rPr lang="en-US" dirty="0">
                <a:solidFill>
                  <a:srgbClr val="990000"/>
                </a:solidFill>
              </a:rPr>
              <a:t>Passive Marketing</a:t>
            </a:r>
          </a:p>
        </p:txBody>
      </p:sp>
    </p:spTree>
    <p:extLst>
      <p:ext uri="{BB962C8B-B14F-4D97-AF65-F5344CB8AC3E}">
        <p14:creationId xmlns:p14="http://schemas.microsoft.com/office/powerpoint/2010/main" val="3816496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41B8C-B283-1949-B43F-D120E790B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system is not</a:t>
            </a:r>
            <a:br>
              <a:rPr lang="en-US" dirty="0"/>
            </a:br>
            <a:r>
              <a:rPr lang="en-US" dirty="0">
                <a:solidFill>
                  <a:srgbClr val="990000"/>
                </a:solidFill>
              </a:rPr>
              <a:t>Social Media</a:t>
            </a:r>
            <a:endParaRPr lang="en-US" b="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702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9B328-BF54-AD42-9213-B0100B1D4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system is not</a:t>
            </a:r>
            <a:br>
              <a:rPr lang="en-US" dirty="0"/>
            </a:br>
            <a:r>
              <a:rPr lang="en-US" dirty="0">
                <a:solidFill>
                  <a:srgbClr val="990000"/>
                </a:solidFill>
              </a:rPr>
              <a:t>Website Marketing</a:t>
            </a:r>
          </a:p>
        </p:txBody>
      </p:sp>
    </p:spTree>
    <p:extLst>
      <p:ext uri="{BB962C8B-B14F-4D97-AF65-F5344CB8AC3E}">
        <p14:creationId xmlns:p14="http://schemas.microsoft.com/office/powerpoint/2010/main" val="2012213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ADB41-89C5-CA4E-86A3-6CDB3AB34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system is not</a:t>
            </a:r>
            <a:br>
              <a:rPr lang="en-US" dirty="0"/>
            </a:br>
            <a:r>
              <a:rPr lang="en-US" dirty="0">
                <a:solidFill>
                  <a:srgbClr val="990000"/>
                </a:solidFill>
              </a:rPr>
              <a:t>Online Marketing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41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C7028-42F0-9B4B-9370-5645E633E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system is not</a:t>
            </a:r>
            <a:br>
              <a:rPr lang="en-US" dirty="0"/>
            </a:br>
            <a:r>
              <a:rPr lang="en-US" dirty="0">
                <a:solidFill>
                  <a:srgbClr val="990000"/>
                </a:solidFill>
              </a:rPr>
              <a:t>Manipulative Marketing</a:t>
            </a:r>
          </a:p>
        </p:txBody>
      </p:sp>
    </p:spTree>
    <p:extLst>
      <p:ext uri="{BB962C8B-B14F-4D97-AF65-F5344CB8AC3E}">
        <p14:creationId xmlns:p14="http://schemas.microsoft.com/office/powerpoint/2010/main" val="3756727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186B-40A3-554A-AE9F-F4EC7DBEB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000" dirty="0">
                <a:solidFill>
                  <a:srgbClr val="990000"/>
                </a:solidFill>
              </a:rPr>
              <a:t>What is it then?</a:t>
            </a:r>
          </a:p>
        </p:txBody>
      </p:sp>
    </p:spTree>
    <p:extLst>
      <p:ext uri="{BB962C8B-B14F-4D97-AF65-F5344CB8AC3E}">
        <p14:creationId xmlns:p14="http://schemas.microsoft.com/office/powerpoint/2010/main" val="941198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9C322-4679-D542-ACFD-D5F0236BC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the </a:t>
            </a:r>
            <a:br>
              <a:rPr lang="en-US" dirty="0"/>
            </a:br>
            <a:r>
              <a:rPr lang="en-US" dirty="0"/>
              <a:t>Action Plan Marketing</a:t>
            </a:r>
            <a:br>
              <a:rPr lang="en-US" dirty="0"/>
            </a:br>
            <a:r>
              <a:rPr lang="en-US" dirty="0">
                <a:solidFill>
                  <a:srgbClr val="990000"/>
                </a:solidFill>
              </a:rPr>
              <a:t>Proactive System </a:t>
            </a:r>
            <a:r>
              <a:rPr lang="en-US" dirty="0"/>
              <a:t>for</a:t>
            </a:r>
            <a:br>
              <a:rPr lang="en-US" dirty="0"/>
            </a:br>
            <a:r>
              <a:rPr lang="en-US" dirty="0"/>
              <a:t>Attracting Wonderful Clients</a:t>
            </a:r>
            <a:endParaRPr lang="en-US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687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5D3A5-3D82-5042-AF95-3B6E92205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469220"/>
            <a:ext cx="10515600" cy="12942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990000"/>
                </a:solidFill>
              </a:rPr>
              <a:t>This System has 4 Key Steps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D14BDC-E464-2C4A-BF3C-086F96A59FEB}"/>
              </a:ext>
            </a:extLst>
          </p:cNvPr>
          <p:cNvSpPr/>
          <p:nvPr/>
        </p:nvSpPr>
        <p:spPr>
          <a:xfrm>
            <a:off x="335280" y="1763486"/>
            <a:ext cx="115214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 H.E.O.B. Program/Svc.</a:t>
            </a:r>
          </a:p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Getting in Front of Prospects</a:t>
            </a:r>
          </a:p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Giving Presentations</a:t>
            </a:r>
          </a:p>
          <a:p>
            <a:pPr algn="ctr"/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Engaging in Enrollment Process</a:t>
            </a:r>
          </a:p>
        </p:txBody>
      </p:sp>
    </p:spTree>
    <p:extLst>
      <p:ext uri="{BB962C8B-B14F-4D97-AF65-F5344CB8AC3E}">
        <p14:creationId xmlns:p14="http://schemas.microsoft.com/office/powerpoint/2010/main" val="293824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9FA15-412A-2244-B4FF-902D05DC8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 you want to attract</a:t>
            </a:r>
            <a:br>
              <a:rPr lang="en-US" dirty="0"/>
            </a:br>
            <a:r>
              <a:rPr lang="en-US" dirty="0">
                <a:solidFill>
                  <a:srgbClr val="990000"/>
                </a:solidFill>
              </a:rPr>
              <a:t>More Wonderful</a:t>
            </a:r>
            <a:br>
              <a:rPr lang="en-US" dirty="0">
                <a:solidFill>
                  <a:srgbClr val="990000"/>
                </a:solidFill>
              </a:rPr>
            </a:br>
            <a:r>
              <a:rPr lang="en-US" dirty="0">
                <a:solidFill>
                  <a:srgbClr val="990000"/>
                </a:solidFill>
              </a:rPr>
              <a:t>High-End Clients</a:t>
            </a:r>
            <a:br>
              <a:rPr lang="en-US" dirty="0">
                <a:solidFill>
                  <a:srgbClr val="990000"/>
                </a:solidFill>
              </a:rPr>
            </a:br>
            <a:r>
              <a:rPr lang="en-US" dirty="0">
                <a:solidFill>
                  <a:srgbClr val="990000"/>
                </a:solidFill>
              </a:rPr>
              <a:t>to Your Business?</a:t>
            </a:r>
          </a:p>
        </p:txBody>
      </p:sp>
    </p:spTree>
    <p:extLst>
      <p:ext uri="{BB962C8B-B14F-4D97-AF65-F5344CB8AC3E}">
        <p14:creationId xmlns:p14="http://schemas.microsoft.com/office/powerpoint/2010/main" val="1066794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217F0-3330-F04D-9C6C-273A4E80B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it can be</a:t>
            </a:r>
            <a:br>
              <a:rPr lang="en-US" dirty="0"/>
            </a:br>
            <a:r>
              <a:rPr lang="en-US" dirty="0"/>
              <a:t>used successfully</a:t>
            </a:r>
            <a:br>
              <a:rPr lang="en-US" dirty="0"/>
            </a:br>
            <a:r>
              <a:rPr lang="en-US" dirty="0"/>
              <a:t>With any </a:t>
            </a:r>
            <a:r>
              <a:rPr lang="en-US" dirty="0">
                <a:solidFill>
                  <a:srgbClr val="990000"/>
                </a:solidFill>
              </a:rPr>
              <a:t>self-employed </a:t>
            </a:r>
            <a:br>
              <a:rPr lang="en-US" dirty="0">
                <a:solidFill>
                  <a:srgbClr val="990000"/>
                </a:solidFill>
              </a:rPr>
            </a:br>
            <a:r>
              <a:rPr lang="en-US" dirty="0">
                <a:solidFill>
                  <a:srgbClr val="990000"/>
                </a:solidFill>
              </a:rPr>
              <a:t>B2B professional</a:t>
            </a:r>
            <a:br>
              <a:rPr lang="en-US" dirty="0"/>
            </a:br>
            <a:r>
              <a:rPr lang="en-US" dirty="0"/>
              <a:t>Consultant/Coach/Trainer</a:t>
            </a:r>
          </a:p>
        </p:txBody>
      </p:sp>
    </p:spTree>
    <p:extLst>
      <p:ext uri="{BB962C8B-B14F-4D97-AF65-F5344CB8AC3E}">
        <p14:creationId xmlns:p14="http://schemas.microsoft.com/office/powerpoint/2010/main" val="2898177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6F57B-EAF3-9444-B71F-564744371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000" dirty="0">
                <a:solidFill>
                  <a:srgbClr val="990000"/>
                </a:solidFill>
              </a:rPr>
              <a:t>So, where do</a:t>
            </a:r>
            <a:br>
              <a:rPr lang="en-US" sz="9000" dirty="0">
                <a:solidFill>
                  <a:srgbClr val="990000"/>
                </a:solidFill>
              </a:rPr>
            </a:br>
            <a:r>
              <a:rPr lang="en-US" sz="9000" dirty="0">
                <a:solidFill>
                  <a:srgbClr val="990000"/>
                </a:solidFill>
              </a:rPr>
              <a:t>You Start?</a:t>
            </a:r>
          </a:p>
        </p:txBody>
      </p:sp>
    </p:spTree>
    <p:extLst>
      <p:ext uri="{BB962C8B-B14F-4D97-AF65-F5344CB8AC3E}">
        <p14:creationId xmlns:p14="http://schemas.microsoft.com/office/powerpoint/2010/main" val="7181618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0451C-8B52-7B48-9B6D-47D9081DB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18" y="469219"/>
            <a:ext cx="11049001" cy="1298621"/>
          </a:xfrm>
        </p:spPr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#1 An H.E.O.B. Program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A49140-5538-B74C-B433-2495354E477D}"/>
              </a:ext>
            </a:extLst>
          </p:cNvPr>
          <p:cNvSpPr/>
          <p:nvPr/>
        </p:nvSpPr>
        <p:spPr>
          <a:xfrm>
            <a:off x="571500" y="2388215"/>
            <a:ext cx="11049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what I call</a:t>
            </a:r>
            <a:b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High-End, Outcome-Based</a:t>
            </a:r>
            <a:b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Program or Service</a:t>
            </a:r>
          </a:p>
        </p:txBody>
      </p:sp>
    </p:spTree>
    <p:extLst>
      <p:ext uri="{BB962C8B-B14F-4D97-AF65-F5344CB8AC3E}">
        <p14:creationId xmlns:p14="http://schemas.microsoft.com/office/powerpoint/2010/main" val="304427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5CF77-1629-7240-B93A-98F77E26E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915113"/>
            <a:ext cx="11049001" cy="1223404"/>
          </a:xfrm>
        </p:spPr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The Big H.E.O.B. Advantage: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18D31C8-A8A7-3E47-9AF6-EFF2A731673A}"/>
              </a:ext>
            </a:extLst>
          </p:cNvPr>
          <p:cNvSpPr/>
          <p:nvPr/>
        </p:nvSpPr>
        <p:spPr>
          <a:xfrm>
            <a:off x="571499" y="2618900"/>
            <a:ext cx="1104900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Selling a small program</a:t>
            </a:r>
            <a:b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 a large program takes</a:t>
            </a:r>
            <a:b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same amount of work. </a:t>
            </a:r>
          </a:p>
        </p:txBody>
      </p:sp>
    </p:spTree>
    <p:extLst>
      <p:ext uri="{BB962C8B-B14F-4D97-AF65-F5344CB8AC3E}">
        <p14:creationId xmlns:p14="http://schemas.microsoft.com/office/powerpoint/2010/main" val="390595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07DBE-74C8-664E-98BE-873D91412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18" y="469219"/>
            <a:ext cx="11049001" cy="112360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990000"/>
                </a:solidFill>
              </a:rPr>
              <a:t>The H.E.O.B. question: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14F79E-E2D5-204F-9EF4-273B75DB5FD6}"/>
              </a:ext>
            </a:extLst>
          </p:cNvPr>
          <p:cNvSpPr/>
          <p:nvPr/>
        </p:nvSpPr>
        <p:spPr>
          <a:xfrm>
            <a:off x="571499" y="1799305"/>
            <a:ext cx="1104900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“If budget was not an issue, </a:t>
            </a:r>
            <a:b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is the most powerful </a:t>
            </a:r>
            <a:b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program or service I’d </a:t>
            </a:r>
            <a:b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offer to my clients?”</a:t>
            </a:r>
          </a:p>
        </p:txBody>
      </p:sp>
    </p:spTree>
    <p:extLst>
      <p:ext uri="{BB962C8B-B14F-4D97-AF65-F5344CB8AC3E}">
        <p14:creationId xmlns:p14="http://schemas.microsoft.com/office/powerpoint/2010/main" val="20939989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D35EB-0915-954C-99AE-F3C40C762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520" y="469219"/>
            <a:ext cx="11506200" cy="1130981"/>
          </a:xfrm>
        </p:spPr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Delivers an Ultimate Outcome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4E5E1C-488B-1144-98F7-460E9BE046AD}"/>
              </a:ext>
            </a:extLst>
          </p:cNvPr>
          <p:cNvSpPr/>
          <p:nvPr/>
        </p:nvSpPr>
        <p:spPr>
          <a:xfrm>
            <a:off x="559159" y="1842254"/>
            <a:ext cx="1106896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Increased Sales</a:t>
            </a:r>
          </a:p>
          <a:p>
            <a:pPr algn="ctr"/>
            <a:r>
              <a:rPr lang="en-US" sz="7000" b="1" dirty="0">
                <a:solidFill>
                  <a:srgbClr val="990000"/>
                </a:solidFill>
              </a:rPr>
              <a:t>Improved Productivity</a:t>
            </a:r>
          </a:p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Enhanced Leadership</a:t>
            </a:r>
          </a:p>
          <a:p>
            <a:pPr algn="ctr"/>
            <a:r>
              <a:rPr lang="en-US" sz="7000" b="1" dirty="0">
                <a:solidFill>
                  <a:srgbClr val="990000"/>
                </a:solidFill>
              </a:rPr>
              <a:t>Increased Profitability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4D5538-E349-2A48-A75F-BC647742C50E}"/>
              </a:ext>
            </a:extLst>
          </p:cNvPr>
          <p:cNvSpPr txBox="1"/>
          <p:nvPr/>
        </p:nvSpPr>
        <p:spPr>
          <a:xfrm>
            <a:off x="9067800" y="3611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18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D06FC-E3F3-0944-B904-7556006C4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18" y="469219"/>
            <a:ext cx="11049001" cy="1161461"/>
          </a:xfrm>
        </p:spPr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What’s your Best Idea that…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9EBECE-CA1C-E64F-9B40-D2108910DCF8}"/>
              </a:ext>
            </a:extLst>
          </p:cNvPr>
          <p:cNvSpPr/>
          <p:nvPr/>
        </p:nvSpPr>
        <p:spPr>
          <a:xfrm>
            <a:off x="579117" y="1987576"/>
            <a:ext cx="1104900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Your clients need most?</a:t>
            </a:r>
            <a:endParaRPr lang="en-US" sz="7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en-US" sz="7000" b="1" dirty="0">
                <a:solidFill>
                  <a:srgbClr val="981800"/>
                </a:solidFill>
                <a:effectLst/>
                <a:latin typeface="Calibri" panose="020F0502020204030204" pitchFamily="34" charset="0"/>
              </a:rPr>
              <a:t>Produces consistent results?</a:t>
            </a:r>
            <a:endParaRPr lang="en-US" sz="7000" dirty="0">
              <a:solidFill>
                <a:srgbClr val="981800"/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You are excited about?</a:t>
            </a:r>
            <a:endParaRPr lang="en-US" sz="7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en-US" sz="7000" b="1" dirty="0">
                <a:solidFill>
                  <a:srgbClr val="981800"/>
                </a:solidFill>
                <a:effectLst/>
                <a:latin typeface="Calibri" panose="020F0502020204030204" pitchFamily="34" charset="0"/>
              </a:rPr>
              <a:t>You can turn into a program?</a:t>
            </a:r>
            <a:endParaRPr lang="en-US" sz="7000" dirty="0">
              <a:solidFill>
                <a:srgbClr val="9818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52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06EA39-79D3-A744-A61E-2CAF49366FA9}"/>
              </a:ext>
            </a:extLst>
          </p:cNvPr>
          <p:cNvSpPr/>
          <p:nvPr/>
        </p:nvSpPr>
        <p:spPr>
          <a:xfrm>
            <a:off x="625977" y="1049774"/>
            <a:ext cx="10940046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H.E.O.B. programs don’t just </a:t>
            </a:r>
          </a:p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earn you more money, </a:t>
            </a:r>
            <a:endParaRPr lang="en-US" sz="7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94415C-87D7-A348-BCC3-2868A4AC6601}"/>
              </a:ext>
            </a:extLst>
          </p:cNvPr>
          <p:cNvSpPr/>
          <p:nvPr/>
        </p:nvSpPr>
        <p:spPr>
          <a:xfrm>
            <a:off x="625977" y="3429000"/>
            <a:ext cx="109400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they</a:t>
            </a:r>
            <a:r>
              <a:rPr lang="en-US" sz="7000" b="1" dirty="0">
                <a:solidFill>
                  <a:srgbClr val="3F0A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7000" b="1" dirty="0">
                <a:solidFill>
                  <a:srgbClr val="981800"/>
                </a:solidFill>
                <a:effectLst/>
                <a:latin typeface="Calibri" panose="020F0502020204030204" pitchFamily="34" charset="0"/>
              </a:rPr>
              <a:t>produce better</a:t>
            </a:r>
            <a:r>
              <a:rPr lang="en-US" sz="7000" b="1" dirty="0">
                <a:solidFill>
                  <a:srgbClr val="3F0A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7000" b="1" dirty="0">
                <a:solidFill>
                  <a:srgbClr val="981800"/>
                </a:solidFill>
                <a:effectLst/>
                <a:latin typeface="Calibri" panose="020F0502020204030204" pitchFamily="34" charset="0"/>
              </a:rPr>
              <a:t>results</a:t>
            </a:r>
            <a:r>
              <a:rPr lang="en-US" sz="7000" b="1" dirty="0">
                <a:solidFill>
                  <a:srgbClr val="3F0A00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sz="7000" dirty="0">
              <a:solidFill>
                <a:srgbClr val="981800"/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for your clients!</a:t>
            </a:r>
            <a:endParaRPr lang="en-US" sz="7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19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755E8-6E8F-8C49-837C-2ABEDA613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240619"/>
            <a:ext cx="11049001" cy="1390061"/>
          </a:xfrm>
        </p:spPr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Your H.E.O.B. Program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DECF88-DCDB-1B49-8723-C700F0CC86E3}"/>
              </a:ext>
            </a:extLst>
          </p:cNvPr>
          <p:cNvSpPr/>
          <p:nvPr/>
        </p:nvSpPr>
        <p:spPr>
          <a:xfrm>
            <a:off x="717892" y="1446735"/>
            <a:ext cx="10756213" cy="51706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Provides a Complete Solution</a:t>
            </a:r>
          </a:p>
          <a:p>
            <a:pPr algn="ctr"/>
            <a:r>
              <a:rPr lang="en-US" sz="6600" b="1" dirty="0">
                <a:solidFill>
                  <a:srgbClr val="990000"/>
                </a:solidFill>
                <a:latin typeface="Calibri" panose="020F0502020204030204" pitchFamily="34" charset="0"/>
              </a:rPr>
              <a:t>Implements Your Best Ideas</a:t>
            </a:r>
          </a:p>
          <a:p>
            <a:pPr algn="ctr"/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Delivers an Ultimate Outcome</a:t>
            </a:r>
          </a:p>
          <a:p>
            <a:pPr algn="ctr"/>
            <a:r>
              <a:rPr lang="en-US" sz="6600" b="1" dirty="0">
                <a:solidFill>
                  <a:srgbClr val="990000"/>
                </a:solidFill>
                <a:latin typeface="Calibri" panose="020F0502020204030204" pitchFamily="34" charset="0"/>
              </a:rPr>
              <a:t>Is Offered for a Good Price</a:t>
            </a:r>
          </a:p>
          <a:p>
            <a:pPr algn="ctr"/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Let’s you offer a Guarantee</a:t>
            </a:r>
            <a:endParaRPr lang="en-US" sz="66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33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F6522-89DF-074A-9643-40CBCB999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#2 Marketing Outreach</a:t>
            </a:r>
            <a:br>
              <a:rPr lang="en-US" dirty="0"/>
            </a:br>
            <a:br>
              <a:rPr lang="en-US" sz="4000" dirty="0"/>
            </a:br>
            <a:r>
              <a:rPr lang="en-US" dirty="0"/>
              <a:t>How do you </a:t>
            </a:r>
            <a:br>
              <a:rPr lang="en-US" dirty="0"/>
            </a:br>
            <a:r>
              <a:rPr lang="en-US" dirty="0"/>
              <a:t>Get your H.E.O.B. in front </a:t>
            </a:r>
            <a:br>
              <a:rPr lang="en-US" dirty="0"/>
            </a:br>
            <a:r>
              <a:rPr lang="en-US" dirty="0"/>
              <a:t>of prospective clients?</a:t>
            </a:r>
          </a:p>
        </p:txBody>
      </p:sp>
    </p:spTree>
    <p:extLst>
      <p:ext uri="{BB962C8B-B14F-4D97-AF65-F5344CB8AC3E}">
        <p14:creationId xmlns:p14="http://schemas.microsoft.com/office/powerpoint/2010/main" val="3189137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BA28A-88BF-C749-859F-FB2775904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 course you do, </a:t>
            </a:r>
            <a:br>
              <a:rPr lang="en-US" dirty="0"/>
            </a:br>
            <a:r>
              <a:rPr lang="en-US" dirty="0">
                <a:solidFill>
                  <a:srgbClr val="990000"/>
                </a:solidFill>
              </a:rPr>
              <a:t>BUT…</a:t>
            </a:r>
          </a:p>
        </p:txBody>
      </p:sp>
    </p:spTree>
    <p:extLst>
      <p:ext uri="{BB962C8B-B14F-4D97-AF65-F5344CB8AC3E}">
        <p14:creationId xmlns:p14="http://schemas.microsoft.com/office/powerpoint/2010/main" val="21332965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62E84-6713-354F-827C-412850400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You Invite People to Engage</a:t>
            </a:r>
            <a:br>
              <a:rPr lang="en-US" dirty="0"/>
            </a:br>
            <a:br>
              <a:rPr lang="en-US" sz="4000" dirty="0"/>
            </a:br>
            <a:r>
              <a:rPr lang="en-US" dirty="0"/>
              <a:t>Everyone likes an</a:t>
            </a:r>
            <a:br>
              <a:rPr lang="en-US" dirty="0"/>
            </a:br>
            <a:r>
              <a:rPr lang="en-US" dirty="0">
                <a:solidFill>
                  <a:srgbClr val="990000"/>
                </a:solidFill>
              </a:rPr>
              <a:t>invitation. </a:t>
            </a:r>
            <a:br>
              <a:rPr lang="en-US" dirty="0"/>
            </a:br>
            <a:r>
              <a:rPr lang="en-US" dirty="0"/>
              <a:t>Nobody likes a promotion.</a:t>
            </a:r>
          </a:p>
        </p:txBody>
      </p:sp>
    </p:spTree>
    <p:extLst>
      <p:ext uri="{BB962C8B-B14F-4D97-AF65-F5344CB8AC3E}">
        <p14:creationId xmlns:p14="http://schemas.microsoft.com/office/powerpoint/2010/main" val="11334688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29E76-F898-8741-8BB0-62FAFF870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926419"/>
            <a:ext cx="11049001" cy="1176701"/>
          </a:xfrm>
        </p:spPr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You can reach out by…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45C1978-EFA4-7E44-A94F-7479988510C4}"/>
              </a:ext>
            </a:extLst>
          </p:cNvPr>
          <p:cNvSpPr/>
          <p:nvPr/>
        </p:nvSpPr>
        <p:spPr>
          <a:xfrm>
            <a:off x="1640549" y="2390894"/>
            <a:ext cx="8910902" cy="33239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Sending single emails</a:t>
            </a:r>
          </a:p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Sending mass emails</a:t>
            </a:r>
          </a:p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Connecting on LinkedIn</a:t>
            </a:r>
            <a:endParaRPr lang="en-US" sz="7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4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91A8B-8C4D-D547-A8A2-114D4FDFC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18" y="469219"/>
            <a:ext cx="11049001" cy="1130981"/>
          </a:xfrm>
        </p:spPr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Why Does This Work?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C64966-3AA7-204D-B472-35F5DAD69086}"/>
              </a:ext>
            </a:extLst>
          </p:cNvPr>
          <p:cNvSpPr/>
          <p:nvPr/>
        </p:nvSpPr>
        <p:spPr>
          <a:xfrm>
            <a:off x="598053" y="1872734"/>
            <a:ext cx="10995894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You have some </a:t>
            </a:r>
            <a:r>
              <a:rPr lang="en-US" sz="7000" b="1" dirty="0">
                <a:solidFill>
                  <a:srgbClr val="981800"/>
                </a:solidFill>
                <a:effectLst/>
                <a:latin typeface="Calibri" panose="020F0502020204030204" pitchFamily="34" charset="0"/>
              </a:rPr>
              <a:t>Real</a:t>
            </a:r>
            <a:r>
              <a:rPr lang="en-US" sz="7000" b="1" dirty="0">
                <a:solidFill>
                  <a:srgbClr val="3F0A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7000" b="1" dirty="0">
                <a:solidFill>
                  <a:srgbClr val="981800"/>
                </a:solidFill>
                <a:effectLst/>
                <a:latin typeface="Calibri" panose="020F0502020204030204" pitchFamily="34" charset="0"/>
              </a:rPr>
              <a:t>Value</a:t>
            </a:r>
          </a:p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Powerful</a:t>
            </a:r>
            <a:r>
              <a:rPr lang="en-US" sz="7000" b="1" dirty="0">
                <a:solidFill>
                  <a:srgbClr val="981800"/>
                </a:solidFill>
                <a:latin typeface="Calibri" panose="020F0502020204030204" pitchFamily="34" charset="0"/>
              </a:rPr>
              <a:t> Ultimate Outcomes</a:t>
            </a:r>
          </a:p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This</a:t>
            </a:r>
            <a:r>
              <a:rPr lang="en-US" sz="7000" b="1" dirty="0">
                <a:solidFill>
                  <a:srgbClr val="981800"/>
                </a:solidFill>
                <a:effectLst/>
                <a:latin typeface="Calibri" panose="020F0502020204030204" pitchFamily="34" charset="0"/>
              </a:rPr>
              <a:t> Generates Interest</a:t>
            </a:r>
          </a:p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People Want to </a:t>
            </a:r>
            <a:r>
              <a:rPr lang="en-US" sz="7000" b="1" dirty="0">
                <a:solidFill>
                  <a:srgbClr val="981800"/>
                </a:solidFill>
                <a:latin typeface="Calibri" panose="020F0502020204030204" pitchFamily="34" charset="0"/>
              </a:rPr>
              <a:t>Know More</a:t>
            </a:r>
            <a:endParaRPr lang="en-US" sz="7000" dirty="0">
              <a:solidFill>
                <a:srgbClr val="3F0A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76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1D198-A1EC-AA4B-AD8D-BFDB5327D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17" y="834979"/>
            <a:ext cx="11049001" cy="1115741"/>
          </a:xfrm>
        </p:spPr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#3 Offer an Experience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F35D2A-6E21-7344-85CC-F83B0FFCB6BE}"/>
              </a:ext>
            </a:extLst>
          </p:cNvPr>
          <p:cNvSpPr/>
          <p:nvPr/>
        </p:nvSpPr>
        <p:spPr>
          <a:xfrm>
            <a:off x="579117" y="2372975"/>
            <a:ext cx="1104900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An Experience</a:t>
            </a:r>
            <a:endParaRPr lang="en-US" sz="7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that builds a </a:t>
            </a:r>
            <a:r>
              <a:rPr lang="en-US" sz="7000" b="1" dirty="0">
                <a:solidFill>
                  <a:srgbClr val="981800"/>
                </a:solidFill>
                <a:effectLst/>
                <a:latin typeface="Calibri" panose="020F0502020204030204" pitchFamily="34" charset="0"/>
              </a:rPr>
              <a:t>powerful </a:t>
            </a:r>
            <a:endParaRPr lang="en-US" sz="7000" dirty="0">
              <a:solidFill>
                <a:srgbClr val="981800"/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en-US" sz="7000" b="1" dirty="0">
                <a:solidFill>
                  <a:srgbClr val="981800"/>
                </a:solidFill>
                <a:effectLst/>
                <a:latin typeface="Calibri" panose="020F0502020204030204" pitchFamily="34" charset="0"/>
              </a:rPr>
              <a:t>case</a:t>
            </a:r>
            <a:r>
              <a:rPr lang="en-US" sz="7000" b="1" dirty="0">
                <a:solidFill>
                  <a:srgbClr val="6B11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7000" b="1" dirty="0">
                <a:solidFill>
                  <a:srgbClr val="990000"/>
                </a:solidFill>
                <a:effectLst/>
                <a:latin typeface="Calibri" panose="020F0502020204030204" pitchFamily="34" charset="0"/>
              </a:rPr>
              <a:t>for your H.E.O.B.  </a:t>
            </a:r>
            <a:endParaRPr lang="en-US" sz="7000" dirty="0">
              <a:solidFill>
                <a:srgbClr val="99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89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51872-B68D-DC4F-8DC4-E9F566DD2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82" y="332059"/>
            <a:ext cx="11049001" cy="1161461"/>
          </a:xfrm>
        </p:spPr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What Kind of Experience?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A73233-D6BF-0B4C-B0D3-2C2E7EB72DF5}"/>
              </a:ext>
            </a:extLst>
          </p:cNvPr>
          <p:cNvSpPr/>
          <p:nvPr/>
        </p:nvSpPr>
        <p:spPr>
          <a:xfrm>
            <a:off x="579117" y="1493520"/>
            <a:ext cx="11049001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Live </a:t>
            </a:r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Talks</a:t>
            </a:r>
          </a:p>
          <a:p>
            <a:pPr>
              <a:lnSpc>
                <a:spcPct val="90000"/>
              </a:lnSpc>
            </a:pPr>
            <a:r>
              <a:rPr lang="en-US" sz="7000" b="1" dirty="0">
                <a:solidFill>
                  <a:srgbClr val="3F0A00"/>
                </a:solidFill>
                <a:latin typeface="Calibri" panose="020F0502020204030204" pitchFamily="34" charset="0"/>
              </a:rPr>
              <a:t>         </a:t>
            </a:r>
            <a:r>
              <a:rPr lang="en-US" sz="7000" b="1" dirty="0">
                <a:solidFill>
                  <a:srgbClr val="990000"/>
                </a:solidFill>
                <a:latin typeface="Calibri" panose="020F0502020204030204" pitchFamily="34" charset="0"/>
              </a:rPr>
              <a:t>Webinars</a:t>
            </a:r>
          </a:p>
          <a:p>
            <a:pPr>
              <a:lnSpc>
                <a:spcPct val="90000"/>
              </a:lnSpc>
            </a:pPr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                   Demos</a:t>
            </a:r>
          </a:p>
          <a:p>
            <a:pPr>
              <a:lnSpc>
                <a:spcPct val="90000"/>
              </a:lnSpc>
            </a:pPr>
            <a:r>
              <a:rPr lang="en-US" sz="7000" b="1" dirty="0">
                <a:solidFill>
                  <a:srgbClr val="3F0A00"/>
                </a:solidFill>
                <a:latin typeface="Calibri" panose="020F0502020204030204" pitchFamily="34" charset="0"/>
              </a:rPr>
              <a:t>                            </a:t>
            </a:r>
            <a:r>
              <a:rPr lang="en-US" sz="7000" b="1" dirty="0">
                <a:solidFill>
                  <a:srgbClr val="990000"/>
                </a:solidFill>
                <a:latin typeface="Calibri" panose="020F0502020204030204" pitchFamily="34" charset="0"/>
              </a:rPr>
              <a:t>Briefings</a:t>
            </a:r>
          </a:p>
          <a:p>
            <a:pPr>
              <a:lnSpc>
                <a:spcPct val="90000"/>
              </a:lnSpc>
            </a:pPr>
            <a:r>
              <a:rPr lang="en-US" sz="7000" b="1" dirty="0">
                <a:solidFill>
                  <a:srgbClr val="3F0A00"/>
                </a:solidFill>
                <a:effectLst/>
                <a:latin typeface="Calibri" panose="020F0502020204030204" pitchFamily="34" charset="0"/>
              </a:rPr>
              <a:t>                                     </a:t>
            </a:r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Trainings</a:t>
            </a:r>
            <a:endParaRPr lang="en-US" sz="7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26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C53ED-1D99-7943-8CB9-A030B324F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18" y="469219"/>
            <a:ext cx="11049001" cy="1313861"/>
          </a:xfrm>
        </p:spPr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An Experience Gives: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B14C66-F556-AC4B-8B56-F4D5881601D5}"/>
              </a:ext>
            </a:extLst>
          </p:cNvPr>
          <p:cNvSpPr/>
          <p:nvPr/>
        </p:nvSpPr>
        <p:spPr>
          <a:xfrm>
            <a:off x="1806159" y="1783080"/>
            <a:ext cx="8594918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Your Full </a:t>
            </a:r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</a:t>
            </a:r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tory</a:t>
            </a:r>
          </a:p>
          <a:p>
            <a:pPr algn="ctr"/>
            <a:r>
              <a:rPr lang="en-US" sz="7000" b="1" dirty="0">
                <a:solidFill>
                  <a:srgbClr val="990000"/>
                </a:solidFill>
                <a:latin typeface="Calibri" panose="020F0502020204030204" pitchFamily="34" charset="0"/>
              </a:rPr>
              <a:t>More Engagement</a:t>
            </a:r>
          </a:p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Higher Impact</a:t>
            </a:r>
          </a:p>
          <a:p>
            <a:pPr algn="ctr"/>
            <a:r>
              <a:rPr lang="en-US" sz="7000" b="1" dirty="0">
                <a:solidFill>
                  <a:srgbClr val="990000"/>
                </a:solidFill>
                <a:latin typeface="Calibri" panose="020F0502020204030204" pitchFamily="34" charset="0"/>
              </a:rPr>
              <a:t>Much Better Response</a:t>
            </a:r>
            <a:endParaRPr lang="en-US" sz="7000" dirty="0">
              <a:solidFill>
                <a:srgbClr val="99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97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CCA1-DA72-A24F-831E-F2A78F166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experience must </a:t>
            </a:r>
            <a:br>
              <a:rPr lang="en-US" dirty="0"/>
            </a:br>
            <a:r>
              <a:rPr lang="en-US" dirty="0"/>
              <a:t>make a </a:t>
            </a:r>
            <a:r>
              <a:rPr lang="en-US" dirty="0">
                <a:solidFill>
                  <a:srgbClr val="990000"/>
                </a:solidFill>
              </a:rPr>
              <a:t>Strong Case </a:t>
            </a:r>
            <a:br>
              <a:rPr lang="en-US" dirty="0"/>
            </a:br>
            <a:r>
              <a:rPr lang="en-US" dirty="0"/>
              <a:t>for your value. </a:t>
            </a:r>
          </a:p>
        </p:txBody>
      </p:sp>
    </p:spTree>
    <p:extLst>
      <p:ext uri="{BB962C8B-B14F-4D97-AF65-F5344CB8AC3E}">
        <p14:creationId xmlns:p14="http://schemas.microsoft.com/office/powerpoint/2010/main" val="23584366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D340B-2914-9A4B-BAB4-F134A0B2F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18" y="469219"/>
            <a:ext cx="11049001" cy="1359581"/>
          </a:xfrm>
        </p:spPr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#4 The Enrollment Process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43A084-34D9-024A-BFB2-61ACC4A04C54}"/>
              </a:ext>
            </a:extLst>
          </p:cNvPr>
          <p:cNvSpPr/>
          <p:nvPr/>
        </p:nvSpPr>
        <p:spPr>
          <a:xfrm>
            <a:off x="571500" y="1987576"/>
            <a:ext cx="11049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0" b="1" dirty="0">
                <a:solidFill>
                  <a:srgbClr val="3F0A00"/>
                </a:solidFill>
                <a:latin typeface="Calibri" panose="020F0502020204030204" pitchFamily="34" charset="0"/>
              </a:rPr>
              <a:t>“A meeting, held under </a:t>
            </a:r>
            <a:br>
              <a:rPr lang="en-US" sz="7000" b="1" dirty="0">
                <a:solidFill>
                  <a:srgbClr val="3F0A00"/>
                </a:solidFill>
                <a:latin typeface="Calibri" panose="020F0502020204030204" pitchFamily="34" charset="0"/>
              </a:rPr>
            </a:br>
            <a:r>
              <a:rPr lang="en-US" sz="7000" b="1" dirty="0">
                <a:solidFill>
                  <a:srgbClr val="981800"/>
                </a:solidFill>
                <a:latin typeface="Calibri" panose="020F0502020204030204" pitchFamily="34" charset="0"/>
              </a:rPr>
              <a:t>favorable conditions</a:t>
            </a:r>
            <a:r>
              <a:rPr lang="en-US" sz="7000" b="1" dirty="0">
                <a:solidFill>
                  <a:srgbClr val="3F0A00"/>
                </a:solidFill>
                <a:latin typeface="Calibri" panose="020F0502020204030204" pitchFamily="34" charset="0"/>
              </a:rPr>
              <a:t>, where the prospect is ready to explore working with you.” </a:t>
            </a:r>
            <a:endParaRPr lang="en-US" sz="7000" dirty="0">
              <a:solidFill>
                <a:srgbClr val="3F0A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76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C2B56-DA45-F644-A20D-6D00CF71F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enrollment process</a:t>
            </a:r>
            <a:br>
              <a:rPr lang="en-US" dirty="0"/>
            </a:br>
            <a:r>
              <a:rPr lang="en-US" dirty="0"/>
              <a:t>Is really just a</a:t>
            </a:r>
            <a:br>
              <a:rPr lang="en-US" dirty="0"/>
            </a:br>
            <a:r>
              <a:rPr lang="en-US" dirty="0">
                <a:solidFill>
                  <a:srgbClr val="990000"/>
                </a:solidFill>
              </a:rPr>
              <a:t>Relaxed Conversation!</a:t>
            </a:r>
          </a:p>
        </p:txBody>
      </p:sp>
    </p:spTree>
    <p:extLst>
      <p:ext uri="{BB962C8B-B14F-4D97-AF65-F5344CB8AC3E}">
        <p14:creationId xmlns:p14="http://schemas.microsoft.com/office/powerpoint/2010/main" val="1346260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E48DF-6C86-1B40-B3F8-A4C58F2A9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18" y="469219"/>
            <a:ext cx="11049001" cy="1085261"/>
          </a:xfrm>
        </p:spPr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The Tone of Enrollment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20A7F1-A93B-B74A-B829-077A5694869F}"/>
              </a:ext>
            </a:extLst>
          </p:cNvPr>
          <p:cNvSpPr/>
          <p:nvPr/>
        </p:nvSpPr>
        <p:spPr>
          <a:xfrm>
            <a:off x="2900254" y="1827014"/>
            <a:ext cx="6391493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Conversational</a:t>
            </a:r>
          </a:p>
          <a:p>
            <a:pPr algn="ctr"/>
            <a:r>
              <a:rPr lang="en-US" sz="7000" b="1" dirty="0">
                <a:solidFill>
                  <a:srgbClr val="990000"/>
                </a:solidFill>
                <a:latin typeface="Calibri" panose="020F0502020204030204" pitchFamily="34" charset="0"/>
              </a:rPr>
              <a:t>Informal</a:t>
            </a:r>
          </a:p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Deep Listening</a:t>
            </a:r>
          </a:p>
          <a:p>
            <a:pPr algn="ctr"/>
            <a:r>
              <a:rPr lang="en-US" sz="7000" b="1" dirty="0">
                <a:solidFill>
                  <a:srgbClr val="990000"/>
                </a:solidFill>
                <a:latin typeface="Calibri" panose="020F0502020204030204" pitchFamily="34" charset="0"/>
              </a:rPr>
              <a:t>Fun and Friendly</a:t>
            </a:r>
            <a:endParaRPr lang="en-US" sz="7000" dirty="0">
              <a:solidFill>
                <a:srgbClr val="99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73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C1A19-E9C3-EA46-80AF-0C4CBC154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don’t know</a:t>
            </a:r>
            <a:br>
              <a:rPr lang="en-US" dirty="0"/>
            </a:br>
            <a:r>
              <a:rPr lang="en-US" dirty="0">
                <a:solidFill>
                  <a:srgbClr val="990000"/>
                </a:solidFill>
              </a:rPr>
              <a:t>where to start </a:t>
            </a:r>
            <a:r>
              <a:rPr lang="en-US" dirty="0"/>
              <a:t>or</a:t>
            </a:r>
            <a:br>
              <a:rPr lang="en-US" dirty="0"/>
            </a:br>
            <a:r>
              <a:rPr lang="en-US" dirty="0"/>
              <a:t>what to do</a:t>
            </a:r>
          </a:p>
        </p:txBody>
      </p:sp>
    </p:spTree>
    <p:extLst>
      <p:ext uri="{BB962C8B-B14F-4D97-AF65-F5344CB8AC3E}">
        <p14:creationId xmlns:p14="http://schemas.microsoft.com/office/powerpoint/2010/main" val="6163789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4AC25-CDDD-6D47-A703-87BB62579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271099"/>
            <a:ext cx="11049001" cy="14053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990000"/>
                </a:solidFill>
              </a:rPr>
              <a:t>What to cover: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4972EF-0067-5A44-8076-85BFA5C33666}"/>
              </a:ext>
            </a:extLst>
          </p:cNvPr>
          <p:cNvSpPr/>
          <p:nvPr/>
        </p:nvSpPr>
        <p:spPr>
          <a:xfrm>
            <a:off x="888994" y="1647087"/>
            <a:ext cx="1041401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</a:t>
            </a:r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ituation?</a:t>
            </a:r>
          </a:p>
          <a:p>
            <a:pPr>
              <a:lnSpc>
                <a:spcPct val="90000"/>
              </a:lnSpc>
            </a:pPr>
            <a:r>
              <a:rPr lang="en-US" sz="7000" b="1" dirty="0">
                <a:solidFill>
                  <a:srgbClr val="3F0A00"/>
                </a:solidFill>
                <a:latin typeface="Calibri" panose="020F0502020204030204" pitchFamily="34" charset="0"/>
              </a:rPr>
              <a:t>      </a:t>
            </a:r>
            <a:r>
              <a:rPr lang="en-US" sz="7000" b="1" dirty="0">
                <a:solidFill>
                  <a:srgbClr val="990000"/>
                </a:solidFill>
                <a:latin typeface="Calibri" panose="020F0502020204030204" pitchFamily="34" charset="0"/>
              </a:rPr>
              <a:t>Goals (Future)?</a:t>
            </a:r>
          </a:p>
          <a:p>
            <a:pPr>
              <a:lnSpc>
                <a:spcPct val="90000"/>
              </a:lnSpc>
            </a:pPr>
            <a:r>
              <a:rPr lang="en-US" sz="7000" b="1" dirty="0">
                <a:solidFill>
                  <a:srgbClr val="3F0A00"/>
                </a:solidFill>
                <a:effectLst/>
                <a:latin typeface="Calibri" panose="020F0502020204030204" pitchFamily="34" charset="0"/>
              </a:rPr>
              <a:t>             </a:t>
            </a:r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Challenges?</a:t>
            </a:r>
          </a:p>
          <a:p>
            <a:pPr>
              <a:lnSpc>
                <a:spcPct val="90000"/>
              </a:lnSpc>
            </a:pPr>
            <a:r>
              <a:rPr lang="en-US" sz="7000" b="1" dirty="0">
                <a:solidFill>
                  <a:srgbClr val="3F0A00"/>
                </a:solidFill>
                <a:latin typeface="Calibri" panose="020F0502020204030204" pitchFamily="34" charset="0"/>
              </a:rPr>
              <a:t>                    </a:t>
            </a:r>
            <a:r>
              <a:rPr lang="en-US" sz="7000" b="1" dirty="0">
                <a:solidFill>
                  <a:srgbClr val="990000"/>
                </a:solidFill>
                <a:latin typeface="Calibri" panose="020F0502020204030204" pitchFamily="34" charset="0"/>
              </a:rPr>
              <a:t>Right Fit?</a:t>
            </a:r>
          </a:p>
          <a:p>
            <a:pPr>
              <a:lnSpc>
                <a:spcPct val="90000"/>
              </a:lnSpc>
            </a:pPr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                         Ready to Act?</a:t>
            </a:r>
            <a:endParaRPr lang="en-US" sz="7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35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7757429-5348-6844-95BA-7F34250CA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469220"/>
            <a:ext cx="10515600" cy="12942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990000"/>
                </a:solidFill>
              </a:rPr>
              <a:t>Your Complete Strategy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F5848A-28F3-3540-BB74-F2152BFDB314}"/>
              </a:ext>
            </a:extLst>
          </p:cNvPr>
          <p:cNvSpPr/>
          <p:nvPr/>
        </p:nvSpPr>
        <p:spPr>
          <a:xfrm>
            <a:off x="1066799" y="1763486"/>
            <a:ext cx="1005840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Create H.E.O.B.</a:t>
            </a:r>
          </a:p>
          <a:p>
            <a:pPr algn="ctr"/>
            <a:r>
              <a:rPr lang="en-US" sz="7000" b="1" dirty="0">
                <a:solidFill>
                  <a:srgbClr val="990000"/>
                </a:solidFill>
              </a:rPr>
              <a:t>Invite to Engage</a:t>
            </a:r>
          </a:p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Give an Experience</a:t>
            </a:r>
          </a:p>
          <a:p>
            <a:pPr algn="ctr"/>
            <a:r>
              <a:rPr lang="en-US" sz="7000" b="1" dirty="0">
                <a:solidFill>
                  <a:srgbClr val="990000"/>
                </a:solidFill>
              </a:rPr>
              <a:t>Enroll in your Program</a:t>
            </a:r>
          </a:p>
        </p:txBody>
      </p:sp>
    </p:spTree>
    <p:extLst>
      <p:ext uri="{BB962C8B-B14F-4D97-AF65-F5344CB8AC3E}">
        <p14:creationId xmlns:p14="http://schemas.microsoft.com/office/powerpoint/2010/main" val="347179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CC16A-5300-4044-813F-E10D12581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this system</a:t>
            </a:r>
            <a:br>
              <a:rPr lang="en-US"/>
            </a:br>
            <a:r>
              <a:rPr lang="en-US"/>
              <a:t>work?</a:t>
            </a:r>
          </a:p>
        </p:txBody>
      </p:sp>
    </p:spTree>
    <p:extLst>
      <p:ext uri="{BB962C8B-B14F-4D97-AF65-F5344CB8AC3E}">
        <p14:creationId xmlns:p14="http://schemas.microsoft.com/office/powerpoint/2010/main" val="35041703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DCE45-EA29-8B48-B355-7DE8D53FA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777241"/>
            <a:ext cx="11049001" cy="14325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990000"/>
                </a:solidFill>
              </a:rPr>
              <a:t>The Result?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DD93EE3-FD93-B744-A0CD-4805D02B6E70}"/>
              </a:ext>
            </a:extLst>
          </p:cNvPr>
          <p:cNvSpPr/>
          <p:nvPr/>
        </p:nvSpPr>
        <p:spPr>
          <a:xfrm>
            <a:off x="1493520" y="2363754"/>
            <a:ext cx="920496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More</a:t>
            </a:r>
            <a:b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Wonderful </a:t>
            </a:r>
            <a:b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High-End Clients!</a:t>
            </a:r>
          </a:p>
        </p:txBody>
      </p:sp>
    </p:spTree>
    <p:extLst>
      <p:ext uri="{BB962C8B-B14F-4D97-AF65-F5344CB8AC3E}">
        <p14:creationId xmlns:p14="http://schemas.microsoft.com/office/powerpoint/2010/main" val="30307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F6812-5F8F-694F-90A8-4157C9C93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client </a:t>
            </a:r>
            <a:br>
              <a:rPr lang="en-US" dirty="0"/>
            </a:br>
            <a:r>
              <a:rPr lang="en-US" dirty="0"/>
              <a:t>got this result</a:t>
            </a:r>
          </a:p>
        </p:txBody>
      </p:sp>
    </p:spTree>
    <p:extLst>
      <p:ext uri="{BB962C8B-B14F-4D97-AF65-F5344CB8AC3E}">
        <p14:creationId xmlns:p14="http://schemas.microsoft.com/office/powerpoint/2010/main" val="12612168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A95E0-2E4A-2B40-828F-FB28052C1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client</a:t>
            </a:r>
            <a:br>
              <a:rPr lang="en-US" dirty="0"/>
            </a:br>
            <a:r>
              <a:rPr lang="en-US" dirty="0"/>
              <a:t>said this wonderful</a:t>
            </a:r>
            <a:br>
              <a:rPr lang="en-US" dirty="0"/>
            </a:br>
            <a:r>
              <a:rPr lang="en-US" dirty="0"/>
              <a:t>thing about us</a:t>
            </a:r>
          </a:p>
        </p:txBody>
      </p:sp>
    </p:spTree>
    <p:extLst>
      <p:ext uri="{BB962C8B-B14F-4D97-AF65-F5344CB8AC3E}">
        <p14:creationId xmlns:p14="http://schemas.microsoft.com/office/powerpoint/2010/main" val="36124066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22D49-032D-2641-B82C-86A0DE65C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clients achieved</a:t>
            </a:r>
            <a:br>
              <a:rPr lang="en-US" dirty="0"/>
            </a:br>
            <a:r>
              <a:rPr lang="en-US" dirty="0"/>
              <a:t>these results</a:t>
            </a:r>
          </a:p>
        </p:txBody>
      </p:sp>
    </p:spTree>
    <p:extLst>
      <p:ext uri="{BB962C8B-B14F-4D97-AF65-F5344CB8AC3E}">
        <p14:creationId xmlns:p14="http://schemas.microsoft.com/office/powerpoint/2010/main" val="11518589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0C953-CC01-EF4D-B758-C27ECEC50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client went</a:t>
            </a:r>
            <a:br>
              <a:rPr lang="en-US" dirty="0"/>
            </a:br>
            <a:r>
              <a:rPr lang="en-US" dirty="0"/>
              <a:t>from this</a:t>
            </a:r>
            <a:br>
              <a:rPr lang="en-US" dirty="0"/>
            </a:br>
            <a:r>
              <a:rPr lang="en-US" dirty="0"/>
              <a:t>to this. </a:t>
            </a:r>
          </a:p>
        </p:txBody>
      </p:sp>
    </p:spTree>
    <p:extLst>
      <p:ext uri="{BB962C8B-B14F-4D97-AF65-F5344CB8AC3E}">
        <p14:creationId xmlns:p14="http://schemas.microsoft.com/office/powerpoint/2010/main" val="1211598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759B2-C279-884E-9A9D-49D272ED4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1048339"/>
            <a:ext cx="11049001" cy="1466261"/>
          </a:xfrm>
        </p:spPr>
        <p:txBody>
          <a:bodyPr/>
          <a:lstStyle/>
          <a:p>
            <a:r>
              <a:rPr lang="en-US" dirty="0"/>
              <a:t>Our Program/Service</a:t>
            </a: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B7B2FE-0FA3-EA4A-9CBC-48FED4884A33}"/>
              </a:ext>
            </a:extLst>
          </p:cNvPr>
          <p:cNvSpPr/>
          <p:nvPr/>
        </p:nvSpPr>
        <p:spPr>
          <a:xfrm>
            <a:off x="2865119" y="3014395"/>
            <a:ext cx="64617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0" b="1" dirty="0">
                <a:solidFill>
                  <a:srgbClr val="990000"/>
                </a:solidFill>
              </a:rPr>
              <a:t>The Marketing</a:t>
            </a:r>
            <a:br>
              <a:rPr lang="en-US" sz="7000" b="1" dirty="0">
                <a:solidFill>
                  <a:srgbClr val="990000"/>
                </a:solidFill>
              </a:rPr>
            </a:br>
            <a:r>
              <a:rPr lang="en-US" sz="7000" b="1" dirty="0">
                <a:solidFill>
                  <a:srgbClr val="990000"/>
                </a:solidFill>
              </a:rPr>
              <a:t>Action Group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395393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92D68-CA74-514C-8003-14CB6AE36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880699"/>
            <a:ext cx="11049001" cy="1146221"/>
          </a:xfrm>
        </p:spPr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It’s for B2B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2E5EF1-3E2D-7E49-BD13-E4B5CCDB95A2}"/>
              </a:ext>
            </a:extLst>
          </p:cNvPr>
          <p:cNvSpPr/>
          <p:nvPr/>
        </p:nvSpPr>
        <p:spPr>
          <a:xfrm>
            <a:off x="3047999" y="2281535"/>
            <a:ext cx="6096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Consultants</a:t>
            </a:r>
            <a:b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Coaches</a:t>
            </a:r>
            <a:b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Trainers</a:t>
            </a:r>
          </a:p>
        </p:txBody>
      </p:sp>
    </p:spTree>
    <p:extLst>
      <p:ext uri="{BB962C8B-B14F-4D97-AF65-F5344CB8AC3E}">
        <p14:creationId xmlns:p14="http://schemas.microsoft.com/office/powerpoint/2010/main" val="224863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94C62-BD56-BE4D-AAA9-42ABF72E0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don’t like</a:t>
            </a:r>
            <a:br>
              <a:rPr lang="en-US" dirty="0"/>
            </a:br>
            <a:r>
              <a:rPr lang="en-US" dirty="0">
                <a:solidFill>
                  <a:srgbClr val="990000"/>
                </a:solidFill>
              </a:rPr>
              <a:t>getting out there</a:t>
            </a:r>
            <a:br>
              <a:rPr lang="en-US" dirty="0"/>
            </a:br>
            <a:r>
              <a:rPr lang="en-US" dirty="0"/>
              <a:t>&amp; marketing yourself</a:t>
            </a:r>
          </a:p>
        </p:txBody>
      </p:sp>
    </p:spTree>
    <p:extLst>
      <p:ext uri="{BB962C8B-B14F-4D97-AF65-F5344CB8AC3E}">
        <p14:creationId xmlns:p14="http://schemas.microsoft.com/office/powerpoint/2010/main" val="28530214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176BF-18F3-5D4A-A6E9-61AC15DFA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a comprehensive </a:t>
            </a:r>
            <a:br>
              <a:rPr lang="en-US" dirty="0"/>
            </a:br>
            <a:r>
              <a:rPr lang="en-US" dirty="0">
                <a:solidFill>
                  <a:srgbClr val="990000"/>
                </a:solidFill>
              </a:rPr>
              <a:t>Nine-Month Program</a:t>
            </a:r>
            <a:br>
              <a:rPr lang="en-US" dirty="0"/>
            </a:br>
            <a:r>
              <a:rPr lang="en-US" dirty="0"/>
              <a:t>April 2021 to Dec 2021</a:t>
            </a:r>
          </a:p>
        </p:txBody>
      </p:sp>
    </p:spTree>
    <p:extLst>
      <p:ext uri="{BB962C8B-B14F-4D97-AF65-F5344CB8AC3E}">
        <p14:creationId xmlns:p14="http://schemas.microsoft.com/office/powerpoint/2010/main" val="26356736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41075-DA8E-7444-BFCC-D0A3CC647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18" y="469219"/>
            <a:ext cx="11049001" cy="1130981"/>
          </a:xfrm>
        </p:spPr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Primary Program Focus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D6CB05-798A-5947-92BE-9F7DB1CE1BB6}"/>
              </a:ext>
            </a:extLst>
          </p:cNvPr>
          <p:cNvSpPr/>
          <p:nvPr/>
        </p:nvSpPr>
        <p:spPr>
          <a:xfrm>
            <a:off x="903424" y="1994654"/>
            <a:ext cx="10385152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Developing H.E.O.B. Program</a:t>
            </a:r>
          </a:p>
          <a:p>
            <a:pPr algn="ctr"/>
            <a:r>
              <a:rPr lang="en-US" sz="6600" b="1" dirty="0">
                <a:solidFill>
                  <a:srgbClr val="990000"/>
                </a:solidFill>
                <a:latin typeface="Calibri" panose="020F0502020204030204" pitchFamily="34" charset="0"/>
              </a:rPr>
              <a:t>Reaching out to Prospects</a:t>
            </a:r>
          </a:p>
          <a:p>
            <a:pPr algn="ctr"/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</a:rPr>
              <a:t>Delivering Experiences</a:t>
            </a:r>
          </a:p>
          <a:p>
            <a:pPr algn="ctr"/>
            <a:r>
              <a:rPr lang="en-US" sz="6600" b="1" dirty="0">
                <a:solidFill>
                  <a:srgbClr val="990000"/>
                </a:solidFill>
                <a:latin typeface="Calibri" panose="020F0502020204030204" pitchFamily="34" charset="0"/>
              </a:rPr>
              <a:t>Engaging in Enrollment</a:t>
            </a:r>
            <a:endParaRPr lang="en-US" sz="6600" b="1" dirty="0">
              <a:solidFill>
                <a:srgbClr val="99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73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A48C3-72C5-B34E-8D14-CFCD45908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682579"/>
            <a:ext cx="11049001" cy="1222421"/>
          </a:xfrm>
        </p:spPr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Program Components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F3D75A-0794-EA4C-8AC9-2781B4C45742}"/>
              </a:ext>
            </a:extLst>
          </p:cNvPr>
          <p:cNvSpPr/>
          <p:nvPr/>
        </p:nvSpPr>
        <p:spPr>
          <a:xfrm>
            <a:off x="0" y="2143036"/>
            <a:ext cx="1219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Group Training Sessions</a:t>
            </a:r>
          </a:p>
          <a:p>
            <a:pPr algn="ctr"/>
            <a:r>
              <a:rPr lang="en-US" sz="6600" b="1" dirty="0">
                <a:solidFill>
                  <a:srgbClr val="990000"/>
                </a:solidFill>
              </a:rPr>
              <a:t>2. One-to-One Coaching Sessions</a:t>
            </a:r>
          </a:p>
          <a:p>
            <a:pPr algn="ctr"/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Marketing Assignments</a:t>
            </a:r>
          </a:p>
          <a:p>
            <a:pPr algn="ctr"/>
            <a:r>
              <a:rPr lang="en-US" sz="6600" b="1" dirty="0">
                <a:solidFill>
                  <a:srgbClr val="990000"/>
                </a:solidFill>
              </a:rPr>
              <a:t>4. Accountability System</a:t>
            </a:r>
          </a:p>
        </p:txBody>
      </p:sp>
    </p:spTree>
    <p:extLst>
      <p:ext uri="{BB962C8B-B14F-4D97-AF65-F5344CB8AC3E}">
        <p14:creationId xmlns:p14="http://schemas.microsoft.com/office/powerpoint/2010/main" val="128809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E7179-8E58-3B4E-8B93-93585D50D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800" dirty="0">
                <a:solidFill>
                  <a:srgbClr val="990000"/>
                </a:solidFill>
              </a:rPr>
              <a:t>Group Training Sessions</a:t>
            </a:r>
            <a:br>
              <a:rPr lang="en-US" dirty="0"/>
            </a:br>
            <a:br>
              <a:rPr lang="en-US" sz="4400" dirty="0"/>
            </a:br>
            <a:r>
              <a:rPr lang="en-US" sz="7800" dirty="0"/>
              <a:t>We meet twice a month</a:t>
            </a:r>
            <a:br>
              <a:rPr lang="en-US" sz="7800" dirty="0"/>
            </a:br>
            <a:r>
              <a:rPr lang="en-US" sz="7800" dirty="0"/>
              <a:t>as a group for Zoom </a:t>
            </a:r>
            <a:br>
              <a:rPr lang="en-US" sz="7800" dirty="0"/>
            </a:br>
            <a:r>
              <a:rPr lang="en-US" sz="7800" dirty="0">
                <a:solidFill>
                  <a:srgbClr val="990000"/>
                </a:solidFill>
              </a:rPr>
              <a:t>training/coaching sessions </a:t>
            </a:r>
            <a:r>
              <a:rPr lang="en-US" sz="7800" dirty="0"/>
              <a:t>(75-90 mins.)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565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B25F1-B2C1-2E47-8ABC-5E5879399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" y="469219"/>
            <a:ext cx="11765280" cy="5919561"/>
          </a:xfrm>
        </p:spPr>
        <p:txBody>
          <a:bodyPr>
            <a:normAutofit fontScale="90000"/>
          </a:bodyPr>
          <a:lstStyle/>
          <a:p>
            <a:r>
              <a:rPr lang="en-US" sz="7800" dirty="0">
                <a:solidFill>
                  <a:srgbClr val="990000"/>
                </a:solidFill>
              </a:rPr>
              <a:t>Coaching Sessions</a:t>
            </a:r>
            <a:br>
              <a:rPr lang="en-US" sz="7800" dirty="0"/>
            </a:br>
            <a:br>
              <a:rPr lang="en-US" sz="4400" dirty="0"/>
            </a:br>
            <a:r>
              <a:rPr lang="en-US" sz="7800" dirty="0"/>
              <a:t>Includes individual </a:t>
            </a:r>
            <a:r>
              <a:rPr lang="en-US" sz="7800" dirty="0">
                <a:solidFill>
                  <a:srgbClr val="990000"/>
                </a:solidFill>
              </a:rPr>
              <a:t>coaching/mentoring </a:t>
            </a:r>
            <a:br>
              <a:rPr lang="en-US" sz="7800" dirty="0"/>
            </a:br>
            <a:r>
              <a:rPr lang="en-US" sz="7800" dirty="0"/>
              <a:t>sessions once or </a:t>
            </a:r>
            <a:br>
              <a:rPr lang="en-US" sz="7800" dirty="0"/>
            </a:br>
            <a:r>
              <a:rPr lang="en-US" sz="7800" dirty="0"/>
              <a:t>twice a month.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345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2F8BB-652D-A24B-9F31-7E176343B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800" dirty="0">
                <a:solidFill>
                  <a:srgbClr val="990000"/>
                </a:solidFill>
              </a:rPr>
              <a:t>Marketing Assignments</a:t>
            </a:r>
            <a:br>
              <a:rPr lang="en-US" dirty="0"/>
            </a:br>
            <a:br>
              <a:rPr lang="en-US" sz="4400" dirty="0"/>
            </a:br>
            <a:r>
              <a:rPr lang="en-US" sz="7800" dirty="0"/>
              <a:t>Participants receive </a:t>
            </a:r>
            <a:br>
              <a:rPr lang="en-US" sz="7800" dirty="0"/>
            </a:br>
            <a:r>
              <a:rPr lang="en-US" sz="7800" dirty="0">
                <a:solidFill>
                  <a:srgbClr val="990000"/>
                </a:solidFill>
              </a:rPr>
              <a:t>assignments to take action </a:t>
            </a:r>
            <a:br>
              <a:rPr lang="en-US" sz="7800" dirty="0"/>
            </a:br>
            <a:r>
              <a:rPr lang="en-US" sz="7800" dirty="0"/>
              <a:t>after each training </a:t>
            </a:r>
            <a:br>
              <a:rPr lang="en-US" sz="7800" dirty="0"/>
            </a:br>
            <a:r>
              <a:rPr lang="en-US" sz="7800" dirty="0"/>
              <a:t>and coaching session.</a:t>
            </a:r>
          </a:p>
        </p:txBody>
      </p:sp>
    </p:spTree>
    <p:extLst>
      <p:ext uri="{BB962C8B-B14F-4D97-AF65-F5344CB8AC3E}">
        <p14:creationId xmlns:p14="http://schemas.microsoft.com/office/powerpoint/2010/main" val="279117418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B8E89-DC04-5D44-A876-FBFFA5D0B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800" dirty="0">
                <a:solidFill>
                  <a:srgbClr val="990000"/>
                </a:solidFill>
              </a:rPr>
              <a:t>Accountability System</a:t>
            </a:r>
            <a:br>
              <a:rPr lang="en-US" dirty="0"/>
            </a:br>
            <a:br>
              <a:rPr lang="en-US" sz="4400" dirty="0"/>
            </a:br>
            <a:r>
              <a:rPr lang="en-US" sz="7800" dirty="0"/>
              <a:t>Everyone reports </a:t>
            </a:r>
            <a:r>
              <a:rPr lang="en-US" sz="7800" dirty="0">
                <a:solidFill>
                  <a:srgbClr val="990000"/>
                </a:solidFill>
              </a:rPr>
              <a:t>weekly on Slack</a:t>
            </a:r>
            <a:r>
              <a:rPr lang="en-US" sz="7800" dirty="0"/>
              <a:t> about what they are working on, and plans </a:t>
            </a:r>
            <a:br>
              <a:rPr lang="en-US" sz="7800" dirty="0"/>
            </a:br>
            <a:r>
              <a:rPr lang="en-US" sz="7800" dirty="0"/>
              <a:t>for the week. </a:t>
            </a:r>
          </a:p>
        </p:txBody>
      </p:sp>
    </p:spTree>
    <p:extLst>
      <p:ext uri="{BB962C8B-B14F-4D97-AF65-F5344CB8AC3E}">
        <p14:creationId xmlns:p14="http://schemas.microsoft.com/office/powerpoint/2010/main" val="283294681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A26D3-1084-684C-A678-120AA7C1C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911179"/>
            <a:ext cx="11049001" cy="1420541"/>
          </a:xfrm>
        </p:spPr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The Big Difference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F2C844A-A072-E645-8A6B-9C3DC3574458}"/>
              </a:ext>
            </a:extLst>
          </p:cNvPr>
          <p:cNvSpPr/>
          <p:nvPr/>
        </p:nvSpPr>
        <p:spPr>
          <a:xfrm>
            <a:off x="1493519" y="2622834"/>
            <a:ext cx="920496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0" b="1" dirty="0"/>
              <a:t>An Action Program</a:t>
            </a:r>
            <a:br>
              <a:rPr lang="en-US" sz="7000" b="1" dirty="0"/>
            </a:br>
            <a:r>
              <a:rPr lang="en-US" sz="7000" b="1" dirty="0">
                <a:solidFill>
                  <a:srgbClr val="990000"/>
                </a:solidFill>
              </a:rPr>
              <a:t>vs.</a:t>
            </a:r>
            <a:br>
              <a:rPr lang="en-US" sz="7000" b="1" dirty="0"/>
            </a:br>
            <a:r>
              <a:rPr lang="en-US" sz="7000" b="1" dirty="0"/>
              <a:t>An Information Program</a:t>
            </a:r>
          </a:p>
        </p:txBody>
      </p:sp>
    </p:spTree>
    <p:extLst>
      <p:ext uri="{BB962C8B-B14F-4D97-AF65-F5344CB8AC3E}">
        <p14:creationId xmlns:p14="http://schemas.microsoft.com/office/powerpoint/2010/main" val="102427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F88F1-39C9-ED45-9397-2E429DACC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Next Steps:</a:t>
            </a:r>
            <a:br>
              <a:rPr lang="en-US" dirty="0"/>
            </a:br>
            <a:br>
              <a:rPr lang="en-US" sz="4000" dirty="0"/>
            </a:br>
            <a:r>
              <a:rPr lang="en-US" dirty="0"/>
              <a:t>Are you open to</a:t>
            </a:r>
            <a:br>
              <a:rPr lang="en-US" dirty="0"/>
            </a:br>
            <a:r>
              <a:rPr lang="en-US" dirty="0"/>
              <a:t>exploring?</a:t>
            </a:r>
          </a:p>
        </p:txBody>
      </p:sp>
    </p:spTree>
    <p:extLst>
      <p:ext uri="{BB962C8B-B14F-4D97-AF65-F5344CB8AC3E}">
        <p14:creationId xmlns:p14="http://schemas.microsoft.com/office/powerpoint/2010/main" val="288576495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06AF4-078F-0C41-AE47-1E42BE54B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If so, send me an email</a:t>
            </a:r>
            <a:br>
              <a:rPr lang="en-US" dirty="0"/>
            </a:b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action@actionplan.com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613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DAC5C-142F-164E-A0CE-1EAF21FC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You’re bad at</a:t>
            </a:r>
            <a:br>
              <a:rPr lang="en-US" dirty="0"/>
            </a:br>
            <a:r>
              <a:rPr lang="en-US" dirty="0">
                <a:solidFill>
                  <a:srgbClr val="990000"/>
                </a:solidFill>
              </a:rPr>
              <a:t>explaining the value</a:t>
            </a:r>
            <a:br>
              <a:rPr lang="en-US" dirty="0"/>
            </a:br>
            <a:r>
              <a:rPr lang="en-US" dirty="0"/>
              <a:t>of your services</a:t>
            </a:r>
          </a:p>
        </p:txBody>
      </p:sp>
    </p:spTree>
    <p:extLst>
      <p:ext uri="{BB962C8B-B14F-4D97-AF65-F5344CB8AC3E}">
        <p14:creationId xmlns:p14="http://schemas.microsoft.com/office/powerpoint/2010/main" val="2705678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FA6A0-3615-E241-A64B-82167C35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don’t want to face</a:t>
            </a:r>
            <a:br>
              <a:rPr lang="en-US" dirty="0"/>
            </a:br>
            <a:r>
              <a:rPr lang="en-US" dirty="0">
                <a:solidFill>
                  <a:srgbClr val="990000"/>
                </a:solidFill>
              </a:rPr>
              <a:t>rejection</a:t>
            </a:r>
            <a:r>
              <a:rPr lang="en-US" dirty="0"/>
              <a:t> and </a:t>
            </a:r>
            <a:br>
              <a:rPr lang="en-US" dirty="0"/>
            </a:br>
            <a:r>
              <a:rPr lang="en-US" dirty="0"/>
              <a:t>lack of interest</a:t>
            </a:r>
          </a:p>
        </p:txBody>
      </p:sp>
    </p:spTree>
    <p:extLst>
      <p:ext uri="{BB962C8B-B14F-4D97-AF65-F5344CB8AC3E}">
        <p14:creationId xmlns:p14="http://schemas.microsoft.com/office/powerpoint/2010/main" val="863924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9527C-52DD-0841-8C33-5265E4494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What would it take</a:t>
            </a:r>
            <a:br>
              <a:rPr lang="en-US" dirty="0"/>
            </a:br>
            <a:r>
              <a:rPr lang="en-US" dirty="0"/>
              <a:t>to attract more</a:t>
            </a:r>
            <a:br>
              <a:rPr lang="en-US" dirty="0"/>
            </a:br>
            <a:r>
              <a:rPr lang="en-US" dirty="0">
                <a:solidFill>
                  <a:srgbClr val="990000"/>
                </a:solidFill>
              </a:rPr>
              <a:t>Wonderful Clients</a:t>
            </a:r>
            <a:br>
              <a:rPr lang="en-US" dirty="0"/>
            </a:br>
            <a:r>
              <a:rPr lang="en-US" dirty="0"/>
              <a:t>to your business?</a:t>
            </a:r>
          </a:p>
        </p:txBody>
      </p:sp>
    </p:spTree>
    <p:extLst>
      <p:ext uri="{BB962C8B-B14F-4D97-AF65-F5344CB8AC3E}">
        <p14:creationId xmlns:p14="http://schemas.microsoft.com/office/powerpoint/2010/main" val="2607463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A333A-9B41-5B45-A083-EBA143706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8" y="792384"/>
            <a:ext cx="11049001" cy="2152061"/>
          </a:xfrm>
        </p:spPr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It would take a</a:t>
            </a:r>
            <a:br>
              <a:rPr lang="en-US" dirty="0">
                <a:solidFill>
                  <a:srgbClr val="990000"/>
                </a:solidFill>
              </a:rPr>
            </a:br>
            <a:r>
              <a:rPr lang="en-US" dirty="0"/>
              <a:t>proven</a:t>
            </a:r>
            <a:r>
              <a:rPr lang="en-US" dirty="0">
                <a:solidFill>
                  <a:srgbClr val="990000"/>
                </a:solidFill>
              </a:rPr>
              <a:t> marketing system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0C7917-77BA-1B41-ACCA-03E90CEF4784}"/>
              </a:ext>
            </a:extLst>
          </p:cNvPr>
          <p:cNvSpPr/>
          <p:nvPr/>
        </p:nvSpPr>
        <p:spPr>
          <a:xfrm>
            <a:off x="1531620" y="3429000"/>
            <a:ext cx="91287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this System </a:t>
            </a:r>
            <a:b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7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has </a:t>
            </a:r>
            <a:r>
              <a:rPr lang="en-US" sz="7000" b="1" dirty="0">
                <a:solidFill>
                  <a:srgbClr val="990000"/>
                </a:solidFill>
              </a:rPr>
              <a:t>4 Main Steps</a:t>
            </a:r>
          </a:p>
        </p:txBody>
      </p:sp>
    </p:spTree>
    <p:extLst>
      <p:ext uri="{BB962C8B-B14F-4D97-AF65-F5344CB8AC3E}">
        <p14:creationId xmlns:p14="http://schemas.microsoft.com/office/powerpoint/2010/main" val="4705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7349</TotalTime>
  <Words>930</Words>
  <Application>Microsoft Macintosh PowerPoint</Application>
  <PresentationFormat>Widescreen</PresentationFormat>
  <Paragraphs>128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2" baseType="lpstr">
      <vt:lpstr>Arial</vt:lpstr>
      <vt:lpstr>Calibri</vt:lpstr>
      <vt:lpstr>Office Theme</vt:lpstr>
      <vt:lpstr>How to Attract Wonderful Clients to Your Business</vt:lpstr>
      <vt:lpstr>Do you want to attract More Wonderful High-End Clients to Your Business?</vt:lpstr>
      <vt:lpstr>Of course you do,  BUT…</vt:lpstr>
      <vt:lpstr>You don’t know where to start or what to do</vt:lpstr>
      <vt:lpstr>You don’t like getting out there &amp; marketing yourself</vt:lpstr>
      <vt:lpstr>You’re bad at explaining the value of your services</vt:lpstr>
      <vt:lpstr>You don’t want to face rejection and  lack of interest</vt:lpstr>
      <vt:lpstr>What would it take to attract more Wonderful Clients to your business?</vt:lpstr>
      <vt:lpstr>It would take a proven marketing system</vt:lpstr>
      <vt:lpstr>We’ve used this  system with:  Hundreds of self-employed professionals over  the past 20 years. </vt:lpstr>
      <vt:lpstr>But first, let me tell you  what this program is NOT</vt:lpstr>
      <vt:lpstr>This system is not Passive Marketing</vt:lpstr>
      <vt:lpstr>This system is not Social Media</vt:lpstr>
      <vt:lpstr>This system is not Website Marketing</vt:lpstr>
      <vt:lpstr>This system is not Online Marketing</vt:lpstr>
      <vt:lpstr>This system is not Manipulative Marketing</vt:lpstr>
      <vt:lpstr>What is it then?</vt:lpstr>
      <vt:lpstr>This is the  Action Plan Marketing Proactive System for Attracting Wonderful Clients</vt:lpstr>
      <vt:lpstr>This System has 4 Key Steps</vt:lpstr>
      <vt:lpstr>And it can be used successfully With any self-employed  B2B professional Consultant/Coach/Trainer</vt:lpstr>
      <vt:lpstr>So, where do You Start?</vt:lpstr>
      <vt:lpstr>#1 An H.E.O.B. Program</vt:lpstr>
      <vt:lpstr>The Big H.E.O.B. Advantage:</vt:lpstr>
      <vt:lpstr>The H.E.O.B. question:</vt:lpstr>
      <vt:lpstr>Delivers an Ultimate Outcome</vt:lpstr>
      <vt:lpstr>What’s your Best Idea that…</vt:lpstr>
      <vt:lpstr>PowerPoint Presentation</vt:lpstr>
      <vt:lpstr>Your H.E.O.B. Program</vt:lpstr>
      <vt:lpstr>#2 Marketing Outreach  How do you  Get your H.E.O.B. in front  of prospective clients?</vt:lpstr>
      <vt:lpstr>You Invite People to Engage  Everyone likes an invitation.  Nobody likes a promotion.</vt:lpstr>
      <vt:lpstr>You can reach out by…</vt:lpstr>
      <vt:lpstr>Why Does This Work?</vt:lpstr>
      <vt:lpstr>#3 Offer an Experience</vt:lpstr>
      <vt:lpstr>What Kind of Experience?</vt:lpstr>
      <vt:lpstr>An Experience Gives:</vt:lpstr>
      <vt:lpstr>Your experience must  make a Strong Case  for your value. </vt:lpstr>
      <vt:lpstr>#4 The Enrollment Process</vt:lpstr>
      <vt:lpstr>The enrollment process Is really just a Relaxed Conversation!</vt:lpstr>
      <vt:lpstr>The Tone of Enrollment</vt:lpstr>
      <vt:lpstr>What to cover:</vt:lpstr>
      <vt:lpstr>Your Complete Strategy</vt:lpstr>
      <vt:lpstr>Does this system work?</vt:lpstr>
      <vt:lpstr>The Result?</vt:lpstr>
      <vt:lpstr>This client  got this result</vt:lpstr>
      <vt:lpstr>This client said this wonderful thing about us</vt:lpstr>
      <vt:lpstr>This clients achieved these results</vt:lpstr>
      <vt:lpstr>This client went from this to this. </vt:lpstr>
      <vt:lpstr>Our Program/Service</vt:lpstr>
      <vt:lpstr>It’s for B2B</vt:lpstr>
      <vt:lpstr>It’s a comprehensive  Nine-Month Program April 2021 to Dec 2021</vt:lpstr>
      <vt:lpstr>Primary Program Focus</vt:lpstr>
      <vt:lpstr>Program Components</vt:lpstr>
      <vt:lpstr>Group Training Sessions  We meet twice a month as a group for Zoom  training/coaching sessions (75-90 mins.)</vt:lpstr>
      <vt:lpstr>Coaching Sessions  Includes individual coaching/mentoring  sessions once or  twice a month.</vt:lpstr>
      <vt:lpstr>Marketing Assignments  Participants receive  assignments to take action  after each training  and coaching session.</vt:lpstr>
      <vt:lpstr>Accountability System  Everyone reports weekly on Slack about what they are working on, and plans  for the week. </vt:lpstr>
      <vt:lpstr>The Big Difference</vt:lpstr>
      <vt:lpstr>Next Steps:  Are you open to exploring?</vt:lpstr>
      <vt:lpstr>If so, send me an email action@actionplan.com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 Presentation</dc:title>
  <dc:creator>Robert Middleton</dc:creator>
  <cp:lastModifiedBy>Robert Middleton</cp:lastModifiedBy>
  <cp:revision>40</cp:revision>
  <dcterms:created xsi:type="dcterms:W3CDTF">2021-04-18T22:29:48Z</dcterms:created>
  <dcterms:modified xsi:type="dcterms:W3CDTF">2021-04-28T18:49:03Z</dcterms:modified>
</cp:coreProperties>
</file>